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346" r:id="rId4"/>
    <p:sldId id="258" r:id="rId5"/>
    <p:sldId id="270" r:id="rId6"/>
    <p:sldId id="265" r:id="rId7"/>
    <p:sldId id="284" r:id="rId8"/>
    <p:sldId id="281" r:id="rId9"/>
    <p:sldId id="283" r:id="rId10"/>
    <p:sldId id="285" r:id="rId11"/>
    <p:sldId id="286" r:id="rId12"/>
    <p:sldId id="289" r:id="rId13"/>
    <p:sldId id="288" r:id="rId14"/>
    <p:sldId id="290" r:id="rId15"/>
    <p:sldId id="287" r:id="rId16"/>
    <p:sldId id="344" r:id="rId17"/>
    <p:sldId id="345" r:id="rId18"/>
    <p:sldId id="347" r:id="rId19"/>
    <p:sldId id="296" r:id="rId20"/>
    <p:sldId id="295" r:id="rId21"/>
    <p:sldId id="311" r:id="rId22"/>
    <p:sldId id="271" r:id="rId23"/>
    <p:sldId id="356" r:id="rId24"/>
    <p:sldId id="355" r:id="rId25"/>
    <p:sldId id="354" r:id="rId26"/>
    <p:sldId id="353" r:id="rId27"/>
    <p:sldId id="352" r:id="rId28"/>
    <p:sldId id="351" r:id="rId29"/>
    <p:sldId id="350" r:id="rId30"/>
    <p:sldId id="349" r:id="rId31"/>
    <p:sldId id="348" r:id="rId32"/>
    <p:sldId id="277" r:id="rId33"/>
    <p:sldId id="325" r:id="rId34"/>
  </p:sldIdLst>
  <p:sldSz cx="9144000" cy="5143500" type="screen16x9"/>
  <p:notesSz cx="6858000" cy="9144000"/>
  <p:embeddedFontLst>
    <p:embeddedFont>
      <p:font typeface="Cambria" panose="02040503050406030204" pitchFamily="18" charset="0"/>
      <p:regular r:id="rId36"/>
      <p:bold r:id="rId37"/>
      <p:italic r:id="rId38"/>
      <p:boldItalic r:id="rId39"/>
    </p:embeddedFont>
    <p:embeddedFont>
      <p:font typeface="SimSun" panose="02010600030101010101" pitchFamily="2" charset="-122"/>
      <p:regular r:id="rId40"/>
    </p:embeddedFont>
    <p:embeddedFont>
      <p:font typeface="Robo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Roboto Black" panose="020B0604020202020204" charset="0"/>
      <p:regular r:id="rId49"/>
      <p:bold r:id="rId50"/>
      <p:boldItalic r:id="rId51"/>
    </p:embeddedFont>
    <p:embeddedFont>
      <p:font typeface="Roboto Light" panose="020B0604020202020204" charset="0"/>
      <p:regular r:id="rId52"/>
      <p:bold r:id="rId53"/>
      <p:italic r:id="rId54"/>
      <p:boldItalic r:id="rId55"/>
    </p:embeddedFont>
    <p:embeddedFont>
      <p:font typeface="Rockwell Nova"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40" d="100"/>
          <a:sy n="140"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23079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23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21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32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60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56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87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91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66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10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2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4131d6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604131d6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94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3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25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04131d69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604131d69f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316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04131d6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604131d69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1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04131d69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g604131d69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5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21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301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01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46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53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4131d6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604131d6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733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04131d6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 name="Google Shape;259;g604131d6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13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04131d69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604131d69f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35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04131d69f_6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g604131d69f_6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98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04131d6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604131d6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3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04131d69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604131d69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55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96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07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26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4131d6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04131d6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79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panose="020F050202020403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Google Shape;1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3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panose="020F050202020403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2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 name="Google Shape;20;p2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 name="Google Shape;2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 name="Google Shape;26;p2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p2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 name="Google Shape;2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 name="Google Shape;2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 name="Google Shape;3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panose="020F050202020403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2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0" name="Google Shape;40;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 name="Google Shape;42;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2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6" name="Google Shape;46;p2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2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 name="Google Shape;48;p2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 name="Google Shape;5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 name="Google Shape;5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 name="Google Shape;5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7"/>
        <p:cNvGrpSpPr/>
        <p:nvPr/>
      </p:nvGrpSpPr>
      <p:grpSpPr>
        <a:xfrm>
          <a:off x="0" y="0"/>
          <a:ext cx="0" cy="0"/>
          <a:chOff x="0" y="0"/>
          <a:chExt cx="0" cy="0"/>
        </a:xfrm>
      </p:grpSpPr>
      <p:sp>
        <p:nvSpPr>
          <p:cNvPr id="58" name="Google Shape;58;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panose="020F050202020403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29"/>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8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400"/>
              </a:spcBef>
              <a:spcAft>
                <a:spcPts val="0"/>
              </a:spcAft>
              <a:buClr>
                <a:schemeClr val="dk1"/>
              </a:buClr>
              <a:buSzPts val="2100"/>
              <a:buFont typeface="Arial" panose="020B0604020202020204"/>
              <a:buNone/>
              <a:defRPr sz="2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400"/>
              </a:spcBef>
              <a:spcAft>
                <a:spcPts val="0"/>
              </a:spcAft>
              <a:buClr>
                <a:schemeClr val="dk1"/>
              </a:buClr>
              <a:buSzPts val="18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400"/>
              </a:spcBef>
              <a:spcAft>
                <a:spcPts val="0"/>
              </a:spcAft>
              <a:buClr>
                <a:schemeClr val="dk1"/>
              </a:buClr>
              <a:buSzPts val="1500"/>
              <a:buFont typeface="Arial" panose="020B0604020202020204"/>
              <a:buNone/>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4" name="Google Shape;64;p29"/>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3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panose="020F0502020204030204"/>
              <a:buNone/>
              <a:defRPr sz="3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1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Pritchin.Stanislav@yandex.ru" TargetMode="External"/><Relationship Id="rId5" Type="http://schemas.openxmlformats.org/officeDocument/2006/relationships/hyperlink" Target="mailto:Pritchin.Stanislav@gmail.com" TargetMode="External"/><Relationship Id="rId4" Type="http://schemas.openxmlformats.org/officeDocument/2006/relationships/hyperlink" Target="http://www.e-ced.ru/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srcRect t="24998"/>
          <a:stretch>
            <a:fillRect/>
          </a:stretch>
        </p:blipFill>
        <p:spPr>
          <a:xfrm>
            <a:off x="0" y="0"/>
            <a:ext cx="9144000" cy="5143500"/>
          </a:xfrm>
          <a:prstGeom prst="rect">
            <a:avLst/>
          </a:prstGeom>
          <a:noFill/>
          <a:ln>
            <a:noFill/>
          </a:ln>
        </p:spPr>
      </p:pic>
      <p:sp>
        <p:nvSpPr>
          <p:cNvPr id="85" name="Google Shape;85;p1"/>
          <p:cNvSpPr txBox="1">
            <a:spLocks noGrp="1"/>
          </p:cNvSpPr>
          <p:nvPr>
            <p:ph type="subTitle" idx="1"/>
          </p:nvPr>
        </p:nvSpPr>
        <p:spPr>
          <a:xfrm>
            <a:off x="1640226" y="1081030"/>
            <a:ext cx="5863548" cy="2797790"/>
          </a:xfrm>
          <a:prstGeom prst="rect">
            <a:avLst/>
          </a:prstGeom>
          <a:noFill/>
          <a:ln>
            <a:noFill/>
          </a:ln>
        </p:spPr>
        <p:txBody>
          <a:bodyPr spcFirstLastPara="1" wrap="square" lIns="68575" tIns="34275" rIns="68575" bIns="34275" anchor="t" anchorCtr="0">
            <a:noAutofit/>
          </a:bodyPr>
          <a:lstStyle/>
          <a:p>
            <a:pPr marL="0" lvl="0" indent="0"/>
            <a:endParaRPr lang="en-US" sz="2800" dirty="0" smtClean="0">
              <a:solidFill>
                <a:schemeClr val="bg2">
                  <a:lumMod val="10000"/>
                </a:schemeClr>
              </a:solidFill>
              <a:latin typeface="Cambria" panose="02040503050406030204" pitchFamily="18" charset="0"/>
            </a:endParaRPr>
          </a:p>
          <a:p>
            <a:pPr marL="0" lvl="0" indent="0"/>
            <a:r>
              <a:rPr lang="en-US" sz="2800" dirty="0" smtClean="0">
                <a:solidFill>
                  <a:schemeClr val="bg2">
                    <a:lumMod val="10000"/>
                  </a:schemeClr>
                </a:solidFill>
                <a:latin typeface="Cambria" panose="02040503050406030204" pitchFamily="18" charset="0"/>
              </a:rPr>
              <a:t>Investment</a:t>
            </a:r>
            <a:r>
              <a:rPr lang="ru-RU" sz="2800" dirty="0" smtClean="0">
                <a:solidFill>
                  <a:schemeClr val="bg2">
                    <a:lumMod val="10000"/>
                  </a:schemeClr>
                </a:solidFill>
                <a:latin typeface="Cambria" panose="02040503050406030204" pitchFamily="18" charset="0"/>
              </a:rPr>
              <a:t> </a:t>
            </a:r>
            <a:r>
              <a:rPr lang="en-US" sz="2800" dirty="0">
                <a:solidFill>
                  <a:schemeClr val="bg2">
                    <a:lumMod val="10000"/>
                  </a:schemeClr>
                </a:solidFill>
                <a:latin typeface="Cambria" panose="02040503050406030204" pitchFamily="18" charset="0"/>
              </a:rPr>
              <a:t>appeal map of  Central Asian </a:t>
            </a:r>
            <a:br>
              <a:rPr lang="en-US" sz="2800" dirty="0">
                <a:solidFill>
                  <a:schemeClr val="bg2">
                    <a:lumMod val="10000"/>
                  </a:schemeClr>
                </a:solidFill>
                <a:latin typeface="Cambria" panose="02040503050406030204" pitchFamily="18" charset="0"/>
              </a:rPr>
            </a:br>
            <a:r>
              <a:rPr lang="en-US" sz="2800" dirty="0">
                <a:solidFill>
                  <a:schemeClr val="bg2">
                    <a:lumMod val="10000"/>
                  </a:schemeClr>
                </a:solidFill>
                <a:latin typeface="Cambria" panose="02040503050406030204" pitchFamily="18" charset="0"/>
              </a:rPr>
              <a:t>and South Caucasian countries</a:t>
            </a:r>
          </a:p>
          <a:p>
            <a:pPr marL="0" lvl="0" indent="0"/>
            <a:endParaRPr lang="en-US" sz="1400" dirty="0">
              <a:solidFill>
                <a:schemeClr val="bg2">
                  <a:lumMod val="10000"/>
                </a:schemeClr>
              </a:solidFill>
              <a:latin typeface="Cambria" panose="02040503050406030204" pitchFamily="18" charset="0"/>
            </a:endParaRPr>
          </a:p>
          <a:p>
            <a:pPr marL="0" lvl="0" indent="0"/>
            <a:endParaRPr lang="en-US" sz="1400" dirty="0">
              <a:solidFill>
                <a:schemeClr val="bg2">
                  <a:lumMod val="10000"/>
                </a:schemeClr>
              </a:solidFill>
              <a:latin typeface="Cambria" panose="02040503050406030204" pitchFamily="18" charset="0"/>
            </a:endParaRPr>
          </a:p>
          <a:p>
            <a:pPr marL="0" lvl="0" indent="0"/>
            <a:endParaRPr lang="en-US" sz="1400" dirty="0" smtClean="0">
              <a:solidFill>
                <a:schemeClr val="bg2">
                  <a:lumMod val="10000"/>
                </a:schemeClr>
              </a:solidFill>
              <a:latin typeface="Cambria" panose="02040503050406030204" pitchFamily="18" charset="0"/>
            </a:endParaRPr>
          </a:p>
          <a:p>
            <a:pPr marL="0" lvl="0" indent="0"/>
            <a:endParaRPr lang="en-US" sz="1400" dirty="0">
              <a:solidFill>
                <a:schemeClr val="bg2">
                  <a:lumMod val="10000"/>
                </a:schemeClr>
              </a:solidFill>
              <a:latin typeface="Cambria" panose="02040503050406030204" pitchFamily="18" charset="0"/>
            </a:endParaRPr>
          </a:p>
          <a:p>
            <a:pPr marL="0" lvl="0" indent="0"/>
            <a:endParaRPr lang="en-US" sz="1400" dirty="0" smtClean="0">
              <a:solidFill>
                <a:schemeClr val="bg2">
                  <a:lumMod val="10000"/>
                </a:schemeClr>
              </a:solidFill>
              <a:latin typeface="Cambria" panose="02040503050406030204" pitchFamily="18" charset="0"/>
            </a:endParaRPr>
          </a:p>
          <a:p>
            <a:pPr marL="0" lvl="0" indent="0"/>
            <a:endParaRPr lang="en-US" sz="1400" dirty="0">
              <a:solidFill>
                <a:schemeClr val="bg2">
                  <a:lumMod val="10000"/>
                </a:schemeClr>
              </a:solidFill>
              <a:latin typeface="Cambria" panose="02040503050406030204" pitchFamily="18" charset="0"/>
            </a:endParaRPr>
          </a:p>
          <a:p>
            <a:pPr marL="0" lvl="0" indent="0"/>
            <a:r>
              <a:rPr lang="en-US" sz="1400" dirty="0" smtClean="0">
                <a:solidFill>
                  <a:schemeClr val="bg2">
                    <a:lumMod val="10000"/>
                  </a:schemeClr>
                </a:solidFill>
                <a:latin typeface="Cambria" panose="02040503050406030204" pitchFamily="18" charset="0"/>
              </a:rPr>
              <a:t>2020</a:t>
            </a:r>
            <a:endParaRPr sz="1400" dirty="0"/>
          </a:p>
        </p:txBody>
      </p:sp>
      <p:pic>
        <p:nvPicPr>
          <p:cNvPr id="86" name="Google Shape;86;p1"/>
          <p:cNvPicPr preferRelativeResize="0"/>
          <p:nvPr/>
        </p:nvPicPr>
        <p:blipFill rotWithShape="1">
          <a:blip r:embed="rId4"/>
          <a:srcRect/>
          <a:stretch>
            <a:fillRect/>
          </a:stretch>
        </p:blipFill>
        <p:spPr>
          <a:xfrm>
            <a:off x="243374" y="152981"/>
            <a:ext cx="1696893" cy="7750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2627383" y="135853"/>
            <a:ext cx="5889008" cy="846161"/>
          </a:xfrm>
          <a:prstGeom prst="rect">
            <a:avLst/>
          </a:prstGeom>
          <a:noFill/>
          <a:ln>
            <a:noFill/>
          </a:ln>
        </p:spPr>
        <p:txBody>
          <a:bodyPr spcFirstLastPara="1" wrap="square" lIns="68575" tIns="34275" rIns="68575" bIns="34275" anchor="t" anchorCtr="0">
            <a:noAutofit/>
          </a:bodyPr>
          <a:lstStyle/>
          <a:p>
            <a:pPr marL="0" lvl="0" indent="0" algn="just">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r>
              <a:rPr lang="fr-FR" sz="2000" b="1" dirty="0">
                <a:solidFill>
                  <a:schemeClr val="tx1"/>
                </a:solidFill>
                <a:latin typeface="Cambria" panose="02040503050406030204" pitchFamily="18" charset="0"/>
                <a:ea typeface="Cambria" panose="02040503050406030204" pitchFamily="18" charset="0"/>
              </a:rPr>
              <a:t>Transport accessibility</a:t>
            </a:r>
            <a:endParaRPr sz="2000" b="1" dirty="0"/>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266550" y="1180531"/>
            <a:ext cx="3249841" cy="3215238"/>
          </a:xfrm>
        </p:spPr>
        <p:txBody>
          <a:bodyPr>
            <a:normAutofit/>
          </a:body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246846846"/>
              </p:ext>
            </p:extLst>
          </p:nvPr>
        </p:nvGraphicFramePr>
        <p:xfrm>
          <a:off x="1094044" y="1150610"/>
          <a:ext cx="6955911" cy="2934855"/>
        </p:xfrm>
        <a:graphic>
          <a:graphicData uri="http://schemas.openxmlformats.org/drawingml/2006/table">
            <a:tbl>
              <a:tblPr firstRow="1" firstCol="1" bandRow="1">
                <a:tableStyleId>{69CF1AB2-1976-4502-BF36-3FF5EA218861}</a:tableStyleId>
              </a:tblPr>
              <a:tblGrid>
                <a:gridCol w="1894892"/>
                <a:gridCol w="1485648"/>
                <a:gridCol w="1735669"/>
                <a:gridCol w="1839702"/>
              </a:tblGrid>
              <a:tr h="836295">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criteria</a:t>
                      </a:r>
                    </a:p>
                    <a:p>
                      <a:pPr algn="ctr">
                        <a:lnSpc>
                          <a:spcPct val="105000"/>
                        </a:lnSpc>
                        <a:spcAft>
                          <a:spcPts val="800"/>
                        </a:spcAft>
                      </a:pP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Inner</a:t>
                      </a:r>
                      <a:r>
                        <a:rPr lang="en-US" sz="1100" baseline="0" dirty="0" smtClean="0">
                          <a:effectLst/>
                          <a:latin typeface="Cambria" panose="02040503050406030204" pitchFamily="18" charset="0"/>
                          <a:ea typeface="SimSun" panose="02010600030101010101" pitchFamily="2" charset="-122"/>
                          <a:cs typeface="font168"/>
                        </a:rPr>
                        <a:t> transport system</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Connectivity</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Total</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algn="ctr">
                        <a:lnSpc>
                          <a:spcPct val="105000"/>
                        </a:lnSpc>
                        <a:spcAft>
                          <a:spcPts val="800"/>
                        </a:spcAft>
                      </a:pPr>
                      <a:r>
                        <a:rPr lang="en-US" sz="1200" dirty="0" smtClean="0">
                          <a:effectLst/>
                          <a:latin typeface="Cambria" panose="02040503050406030204" pitchFamily="18" charset="0"/>
                        </a:rPr>
                        <a:t>Azerbaijan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406076">
                <a:tc>
                  <a:txBody>
                    <a:bodyPr/>
                    <a:lstStyle/>
                    <a:p>
                      <a:pPr algn="ctr">
                        <a:lnSpc>
                          <a:spcPct val="105000"/>
                        </a:lnSpc>
                        <a:spcAft>
                          <a:spcPts val="800"/>
                        </a:spcAft>
                      </a:pPr>
                      <a:r>
                        <a:rPr lang="en-US" sz="1200" dirty="0" smtClean="0">
                          <a:effectLst/>
                          <a:latin typeface="Cambria" panose="02040503050406030204" pitchFamily="18" charset="0"/>
                        </a:rPr>
                        <a:t>Armenia</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2</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1.75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333814">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algn="ctr">
                        <a:lnSpc>
                          <a:spcPct val="105000"/>
                        </a:lnSpc>
                        <a:spcAft>
                          <a:spcPts val="800"/>
                        </a:spcAft>
                      </a:pPr>
                      <a:r>
                        <a:rPr lang="ru-RU" sz="1200">
                          <a:effectLst/>
                          <a:latin typeface="Cambria" panose="02040503050406030204" pitchFamily="18" charset="0"/>
                        </a:rPr>
                        <a:t>Киргизия</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algn="ctr">
                        <a:lnSpc>
                          <a:spcPct val="105000"/>
                        </a:lnSpc>
                        <a:spcAft>
                          <a:spcPts val="800"/>
                        </a:spcAft>
                      </a:pPr>
                      <a:r>
                        <a:rPr lang="en-US" sz="1200" dirty="0" smtClean="0">
                          <a:effectLst/>
                          <a:latin typeface="Cambria" panose="02040503050406030204" pitchFamily="18" charset="0"/>
                        </a:rPr>
                        <a:t>Tajikistan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algn="ctr">
                        <a:lnSpc>
                          <a:spcPct val="105000"/>
                        </a:lnSpc>
                        <a:spcAft>
                          <a:spcPts val="800"/>
                        </a:spcAft>
                      </a:pPr>
                      <a:r>
                        <a:rPr lang="en-US" sz="1200" dirty="0" smtClean="0">
                          <a:effectLst/>
                          <a:latin typeface="Cambria" panose="02040503050406030204" pitchFamily="18" charset="0"/>
                        </a:rPr>
                        <a:t>Turkmenistan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3</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3.25</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r h="226445">
                <a:tc>
                  <a:txBody>
                    <a:bodyPr/>
                    <a:lstStyle/>
                    <a:p>
                      <a:pPr algn="ctr">
                        <a:lnSpc>
                          <a:spcPct val="105000"/>
                        </a:lnSpc>
                        <a:spcAft>
                          <a:spcPts val="800"/>
                        </a:spcAft>
                      </a:pPr>
                      <a:r>
                        <a:rPr lang="en-US" sz="1200" dirty="0" smtClean="0">
                          <a:effectLst/>
                          <a:latin typeface="Cambria" panose="02040503050406030204" pitchFamily="18" charset="0"/>
                        </a:rPr>
                        <a:t>Uzbekistan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3.5</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813242" y="0"/>
            <a:ext cx="5517515" cy="755015"/>
          </a:xfrm>
          <a:prstGeom prst="rect">
            <a:avLst/>
          </a:prstGeom>
          <a:noFill/>
          <a:ln>
            <a:noFill/>
          </a:ln>
        </p:spPr>
        <p:txBody>
          <a:bodyPr spcFirstLastPara="1" wrap="square" lIns="68575" tIns="34275" rIns="68575" bIns="34275" anchor="t" anchorCtr="0">
            <a:noAutofit/>
          </a:bodyPr>
          <a:lstStyle/>
          <a:p>
            <a:pPr marL="0" lvl="0" indent="0" algn="just">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nSpc>
                <a:spcPct val="70000"/>
              </a:lnSpc>
              <a:buSzPts val="1100"/>
              <a:buNone/>
            </a:pPr>
            <a:r>
              <a:rPr lang="fr-FR" sz="2000" dirty="0" smtClean="0">
                <a:solidFill>
                  <a:schemeClr val="tx1"/>
                </a:solidFill>
                <a:latin typeface="Cambria" panose="02040503050406030204" pitchFamily="18" charset="0"/>
                <a:ea typeface="Cambria" panose="02040503050406030204" pitchFamily="18" charset="0"/>
              </a:rPr>
              <a:t>     </a:t>
            </a:r>
            <a:r>
              <a:rPr lang="fr-FR" sz="2000" b="1" dirty="0" smtClean="0">
                <a:solidFill>
                  <a:schemeClr val="tx1"/>
                </a:solidFill>
                <a:latin typeface="Cambria" panose="02040503050406030204" pitchFamily="18" charset="0"/>
                <a:ea typeface="Cambria" panose="02040503050406030204" pitchFamily="18" charset="0"/>
              </a:rPr>
              <a:t>Transport </a:t>
            </a:r>
            <a:r>
              <a:rPr lang="fr-FR" sz="2000" b="1" dirty="0">
                <a:solidFill>
                  <a:schemeClr val="tx1"/>
                </a:solidFill>
                <a:latin typeface="Cambria" panose="02040503050406030204" pitchFamily="18" charset="0"/>
                <a:ea typeface="Cambria" panose="02040503050406030204" pitchFamily="18" charset="0"/>
              </a:rPr>
              <a:t>accessibility</a:t>
            </a:r>
            <a:endParaRPr sz="2000" b="1" dirty="0">
              <a:solidFill>
                <a:schemeClr val="tx1"/>
              </a:solidFill>
              <a:latin typeface="Cambria" panose="02040503050406030204" pitchFamily="18" charset="0"/>
              <a:ea typeface="Cambria" panose="02040503050406030204" pitchFamily="18" charset="0"/>
            </a:endParaRPr>
          </a:p>
        </p:txBody>
      </p:sp>
      <p:sp>
        <p:nvSpPr>
          <p:cNvPr id="175" name="Google Shape;175;g604131d69f_0_82"/>
          <p:cNvSpPr txBox="1">
            <a:spLocks noGrp="1"/>
          </p:cNvSpPr>
          <p:nvPr>
            <p:ph type="body" idx="1"/>
          </p:nvPr>
        </p:nvSpPr>
        <p:spPr>
          <a:xfrm>
            <a:off x="974391" y="1027716"/>
            <a:ext cx="3317768" cy="3368053"/>
          </a:xfrm>
          <a:prstGeom prst="rect">
            <a:avLst/>
          </a:prstGeom>
          <a:noFill/>
          <a:ln>
            <a:noFill/>
          </a:ln>
        </p:spPr>
        <p:txBody>
          <a:bodyPr spcFirstLastPara="1" wrap="square" lIns="68575" tIns="34275" rIns="68575" bIns="34275" anchor="t" anchorCtr="0">
            <a:noAutofit/>
          </a:bodyPr>
          <a:lstStyle/>
          <a:p>
            <a:pPr marL="0" indent="0" algn="just">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r>
              <a:rPr lang="en-US" sz="1400" dirty="0">
                <a:latin typeface="Cambria" pitchFamily="18" charset="0"/>
              </a:rPr>
              <a:t>The remoteness from world markets and transport infrastructure development are  important </a:t>
            </a:r>
            <a:r>
              <a:rPr lang="en-US" sz="1400" b="1" dirty="0">
                <a:latin typeface="Cambria" pitchFamily="18" charset="0"/>
              </a:rPr>
              <a:t>indicators of investment attractiveness </a:t>
            </a:r>
            <a:r>
              <a:rPr lang="en-US" sz="1400" dirty="0">
                <a:latin typeface="Cambria" pitchFamily="18" charset="0"/>
              </a:rPr>
              <a:t>of any state.</a:t>
            </a:r>
            <a:r>
              <a:rPr lang="ru-RU" sz="1400" dirty="0">
                <a:latin typeface="Cambria" pitchFamily="18" charset="0"/>
              </a:rPr>
              <a:t> </a:t>
            </a:r>
            <a:r>
              <a:rPr lang="en-US" sz="1400" dirty="0">
                <a:latin typeface="Cambria" pitchFamily="18" charset="0"/>
              </a:rPr>
              <a:t>For</a:t>
            </a:r>
            <a:r>
              <a:rPr lang="ru-RU" sz="1400" dirty="0">
                <a:latin typeface="Cambria" pitchFamily="18" charset="0"/>
              </a:rPr>
              <a:t> </a:t>
            </a:r>
            <a:r>
              <a:rPr lang="en-US" sz="1400" dirty="0">
                <a:latin typeface="Cambria" pitchFamily="18" charset="0"/>
              </a:rPr>
              <a:t>Central Asian and South Caucasian countries this fact is even more important, due to the fact that only Georgia has access to the world ocean.</a:t>
            </a:r>
            <a:r>
              <a:rPr lang="ru-RU" sz="1400" dirty="0">
                <a:latin typeface="Cambria" pitchFamily="18" charset="0"/>
              </a:rPr>
              <a:t> </a:t>
            </a:r>
            <a:endParaRPr lang="en-US" sz="1400" dirty="0">
              <a:latin typeface="Cambria" pitchFamily="18" charset="0"/>
            </a:endParaRPr>
          </a:p>
          <a:p>
            <a:pPr marL="0" indent="0" algn="just">
              <a:buNone/>
            </a:pPr>
            <a:r>
              <a:rPr lang="en-US" sz="1400" dirty="0">
                <a:latin typeface="Cambria" pitchFamily="18" charset="0"/>
              </a:rPr>
              <a:t>The rating of transport accessibility is illustrated </a:t>
            </a:r>
            <a:r>
              <a:rPr lang="en-US" sz="1400" b="1" dirty="0">
                <a:latin typeface="Cambria" pitchFamily="18" charset="0"/>
              </a:rPr>
              <a:t>in this table</a:t>
            </a:r>
            <a:r>
              <a:rPr lang="ru-RU" sz="1400" b="1" dirty="0">
                <a:latin typeface="Cambria" pitchFamily="18" charset="0"/>
              </a:rPr>
              <a:t>:</a:t>
            </a:r>
          </a:p>
          <a:p>
            <a:pPr marL="0" indent="0" algn="just">
              <a:lnSpc>
                <a:spcPct val="100000"/>
              </a:lnSpc>
              <a:spcBef>
                <a:spcPts val="0"/>
              </a:spcBef>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266550" y="1104123"/>
            <a:ext cx="3249841" cy="3215238"/>
          </a:xfrm>
        </p:spPr>
        <p:txBody>
          <a:bodyPr>
            <a:normAutofit/>
          </a:bodyPr>
          <a:lstStyle/>
          <a:p>
            <a:pPr fontAlgn="t"/>
            <a:r>
              <a:rPr lang="ru-RU" sz="2000" b="1" i="1" dirty="0">
                <a:latin typeface="Cambria" panose="02040503050406030204" pitchFamily="18" charset="0"/>
              </a:rPr>
              <a:t>1. </a:t>
            </a:r>
            <a:r>
              <a:rPr lang="en-US" sz="2000" b="1" i="1" dirty="0" smtClean="0">
                <a:latin typeface="Cambria" panose="02040503050406030204" pitchFamily="18" charset="0"/>
              </a:rPr>
              <a:t>Azerbaijan</a:t>
            </a:r>
            <a:endParaRPr lang="ru-RU" sz="2000" dirty="0">
              <a:latin typeface="Cambria" panose="02040503050406030204" pitchFamily="18" charset="0"/>
            </a:endParaRPr>
          </a:p>
          <a:p>
            <a:pPr fontAlgn="t"/>
            <a:r>
              <a:rPr lang="ru-RU" sz="2000" i="1" dirty="0">
                <a:latin typeface="Cambria" panose="02040503050406030204" pitchFamily="18" charset="0"/>
              </a:rPr>
              <a:t>2. </a:t>
            </a:r>
            <a:r>
              <a:rPr lang="en-US" sz="2000" dirty="0">
                <a:solidFill>
                  <a:schemeClr val="tx1"/>
                </a:solidFill>
                <a:latin typeface="Cambria" panose="02040503050406030204" pitchFamily="18" charset="0"/>
                <a:ea typeface="SimSun" panose="02010600030101010101" pitchFamily="2" charset="-122"/>
                <a:cs typeface="font168"/>
              </a:rPr>
              <a:t>Kazakhstan</a:t>
            </a:r>
            <a:endParaRPr lang="ru-RU" sz="2000" dirty="0">
              <a:solidFill>
                <a:schemeClr val="tx1"/>
              </a:solidFill>
              <a:latin typeface="Cambria" panose="02040503050406030204" pitchFamily="18" charset="0"/>
              <a:ea typeface="SimSun" panose="02010600030101010101" pitchFamily="2" charset="-122"/>
              <a:cs typeface="font168"/>
            </a:endParaRPr>
          </a:p>
          <a:p>
            <a:pPr fontAlgn="t"/>
            <a:r>
              <a:rPr lang="ru-RU" sz="2000" i="1" dirty="0" smtClean="0">
                <a:latin typeface="Cambria" panose="02040503050406030204" pitchFamily="18" charset="0"/>
              </a:rPr>
              <a:t>3.</a:t>
            </a:r>
            <a:r>
              <a:rPr lang="en-US" sz="2000" i="1" dirty="0" smtClean="0">
                <a:latin typeface="Cambria" panose="02040503050406030204" pitchFamily="18" charset="0"/>
              </a:rPr>
              <a:t>Uzbekistan</a:t>
            </a:r>
            <a:endParaRPr lang="ru-RU" sz="2000" dirty="0">
              <a:latin typeface="Cambria" panose="02040503050406030204" pitchFamily="18" charset="0"/>
            </a:endParaRPr>
          </a:p>
          <a:p>
            <a:pPr fontAlgn="t"/>
            <a:r>
              <a:rPr lang="ru-RU" sz="2000" i="1" dirty="0">
                <a:latin typeface="Cambria" panose="02040503050406030204" pitchFamily="18" charset="0"/>
              </a:rPr>
              <a:t>4. </a:t>
            </a:r>
            <a:r>
              <a:rPr lang="en-US" sz="2000" dirty="0">
                <a:solidFill>
                  <a:schemeClr val="tx1"/>
                </a:solidFill>
                <a:latin typeface="Cambria" panose="02040503050406030204" pitchFamily="18" charset="0"/>
                <a:ea typeface="SimSun" panose="02010600030101010101" pitchFamily="2" charset="-122"/>
                <a:cs typeface="font168"/>
              </a:rPr>
              <a:t>Georgia</a:t>
            </a:r>
            <a:endParaRPr lang="ru-RU" sz="2000" dirty="0">
              <a:solidFill>
                <a:schemeClr val="tx1"/>
              </a:solidFill>
              <a:latin typeface="Cambria" panose="02040503050406030204" pitchFamily="18" charset="0"/>
              <a:ea typeface="SimSun" panose="02010600030101010101" pitchFamily="2" charset="-122"/>
              <a:cs typeface="font168"/>
            </a:endParaRPr>
          </a:p>
          <a:p>
            <a:pPr fontAlgn="t"/>
            <a:r>
              <a:rPr lang="ru-RU" sz="2000" i="1" dirty="0" smtClean="0">
                <a:latin typeface="Cambria" panose="02040503050406030204" pitchFamily="18" charset="0"/>
              </a:rPr>
              <a:t>5</a:t>
            </a:r>
            <a:r>
              <a:rPr lang="ru-RU" sz="2000" i="1" dirty="0">
                <a:latin typeface="Cambria" panose="02040503050406030204" pitchFamily="18" charset="0"/>
              </a:rPr>
              <a:t>. </a:t>
            </a:r>
            <a:r>
              <a:rPr lang="en-US" sz="2000" i="1" dirty="0" smtClean="0">
                <a:latin typeface="Cambria" panose="02040503050406030204" pitchFamily="18" charset="0"/>
              </a:rPr>
              <a:t>Turkmenistan</a:t>
            </a:r>
            <a:endParaRPr lang="ru-RU" sz="2000" i="1" dirty="0">
              <a:latin typeface="Cambria" panose="02040503050406030204" pitchFamily="18" charset="0"/>
            </a:endParaRPr>
          </a:p>
          <a:p>
            <a:pPr fontAlgn="t"/>
            <a:r>
              <a:rPr lang="ru-RU" sz="2000" i="1" dirty="0">
                <a:latin typeface="Cambria" panose="02040503050406030204" pitchFamily="18" charset="0"/>
              </a:rPr>
              <a:t>6. </a:t>
            </a:r>
            <a:r>
              <a:rPr lang="en-US" sz="2000" i="1" dirty="0" smtClean="0">
                <a:latin typeface="Cambria" panose="02040503050406030204" pitchFamily="18" charset="0"/>
              </a:rPr>
              <a:t>Kyrgyzstan</a:t>
            </a:r>
            <a:endParaRPr lang="ru-RU" sz="2000" i="1" dirty="0">
              <a:latin typeface="Cambria" panose="02040503050406030204" pitchFamily="18" charset="0"/>
            </a:endParaRPr>
          </a:p>
          <a:p>
            <a:pPr fontAlgn="t"/>
            <a:r>
              <a:rPr lang="ru-RU" sz="2000" i="1" dirty="0">
                <a:latin typeface="Cambria" panose="02040503050406030204" pitchFamily="18" charset="0"/>
              </a:rPr>
              <a:t>7. </a:t>
            </a:r>
            <a:r>
              <a:rPr lang="en-US" sz="2000" i="1" dirty="0" smtClean="0">
                <a:latin typeface="Cambria" panose="02040503050406030204" pitchFamily="18" charset="0"/>
              </a:rPr>
              <a:t>Tajikistan</a:t>
            </a:r>
            <a:endParaRPr lang="ru-RU" sz="2000" dirty="0">
              <a:latin typeface="Cambria" panose="02040503050406030204" pitchFamily="18" charset="0"/>
            </a:endParaRPr>
          </a:p>
          <a:p>
            <a:pPr fontAlgn="t"/>
            <a:r>
              <a:rPr lang="ru-RU" sz="2000" i="1" dirty="0">
                <a:latin typeface="Cambria" panose="02040503050406030204" pitchFamily="18" charset="0"/>
              </a:rPr>
              <a:t>8. </a:t>
            </a:r>
            <a:r>
              <a:rPr lang="en-US" sz="2000" i="1" dirty="0" smtClean="0">
                <a:latin typeface="Cambria" panose="02040503050406030204" pitchFamily="18" charset="0"/>
              </a:rPr>
              <a:t>Armenia</a:t>
            </a:r>
            <a:endParaRPr lang="ru-RU" sz="2000" dirty="0">
              <a:latin typeface="Cambria" panose="02040503050406030204" pitchFamily="18" charset="0"/>
            </a:endParaRPr>
          </a:p>
          <a:p>
            <a:endParaRPr lang="ru-RU" dirty="0"/>
          </a:p>
        </p:txBody>
      </p:sp>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514901" y="-260030"/>
            <a:ext cx="5921078" cy="1195512"/>
          </a:xfrm>
          <a:prstGeom prst="rect">
            <a:avLst/>
          </a:prstGeom>
          <a:noFill/>
          <a:ln>
            <a:noFill/>
          </a:ln>
        </p:spPr>
        <p:txBody>
          <a:bodyPr spcFirstLastPara="1" wrap="square" lIns="68575" tIns="34275" rIns="68575" bIns="34275" anchor="t" anchorCtr="0">
            <a:noAutofit/>
          </a:bodyPr>
          <a:lstStyle/>
          <a:p>
            <a:pPr marL="0" lvl="0" indent="0" algn="just">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nSpc>
                <a:spcPct val="70000"/>
              </a:lnSpc>
              <a:buSzPts val="1100"/>
              <a:buNone/>
            </a:pPr>
            <a:r>
              <a:rPr lang="en-US" sz="1800" dirty="0">
                <a:solidFill>
                  <a:schemeClr val="tx1"/>
                </a:solidFill>
                <a:latin typeface="Cambria" panose="02040503050406030204" pitchFamily="18" charset="0"/>
                <a:ea typeface="Cambria" panose="02040503050406030204" pitchFamily="18" charset="0"/>
              </a:rPr>
              <a:t>Economic development and </a:t>
            </a:r>
            <a:r>
              <a:rPr lang="en-US" sz="1800" dirty="0" smtClean="0">
                <a:solidFill>
                  <a:schemeClr val="tx1"/>
                </a:solidFill>
                <a:latin typeface="Cambria" panose="02040503050406030204" pitchFamily="18" charset="0"/>
                <a:ea typeface="Cambria" panose="02040503050406030204" pitchFamily="18" charset="0"/>
              </a:rPr>
              <a:t> reformation </a:t>
            </a:r>
            <a:r>
              <a:rPr lang="en-US" sz="1800" dirty="0">
                <a:solidFill>
                  <a:schemeClr val="tx1"/>
                </a:solidFill>
                <a:latin typeface="Cambria" panose="02040503050406030204" pitchFamily="18" charset="0"/>
                <a:ea typeface="Cambria" panose="02040503050406030204" pitchFamily="18" charset="0"/>
              </a:rPr>
              <a:t>programs</a:t>
            </a:r>
            <a:endParaRPr sz="1800" dirty="0">
              <a:solidFill>
                <a:schemeClr val="tx1"/>
              </a:solidFill>
              <a:latin typeface="Cambria" panose="02040503050406030204" pitchFamily="18" charset="0"/>
              <a:ea typeface="Cambria" panose="02040503050406030204" pitchFamily="18" charset="0"/>
              <a:cs typeface="Rockwell Nova" panose="02060503020205020403" charset="0"/>
            </a:endParaRPr>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266550" y="1180531"/>
            <a:ext cx="3249841" cy="3215238"/>
          </a:xfrm>
        </p:spPr>
        <p:txBody>
          <a:bodyPr>
            <a:normAutofit/>
          </a:body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499001996"/>
              </p:ext>
            </p:extLst>
          </p:nvPr>
        </p:nvGraphicFramePr>
        <p:xfrm>
          <a:off x="890785" y="1104124"/>
          <a:ext cx="7362430" cy="3446879"/>
        </p:xfrm>
        <a:graphic>
          <a:graphicData uri="http://schemas.openxmlformats.org/drawingml/2006/table">
            <a:tbl>
              <a:tblPr firstRow="1" firstCol="1" bandRow="1">
                <a:tableStyleId>{69CF1AB2-1976-4502-BF36-3FF5EA218861}</a:tableStyleId>
              </a:tblPr>
              <a:tblGrid>
                <a:gridCol w="1755597"/>
                <a:gridCol w="2105865"/>
                <a:gridCol w="1930305"/>
                <a:gridCol w="1570663"/>
              </a:tblGrid>
              <a:tr h="1048250">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criteria</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The scale and realism of development programs</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The degree of implementation of the declared programs</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Total</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algn="ctr">
                        <a:lnSpc>
                          <a:spcPct val="105000"/>
                        </a:lnSpc>
                        <a:spcAft>
                          <a:spcPts val="800"/>
                        </a:spcAft>
                      </a:pPr>
                      <a:r>
                        <a:rPr lang="en-US" sz="1200" dirty="0" smtClean="0">
                          <a:effectLst/>
                          <a:latin typeface="Cambria" panose="02040503050406030204" pitchFamily="18" charset="0"/>
                        </a:rPr>
                        <a:t>Azerbaijan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455953">
                <a:tc>
                  <a:txBody>
                    <a:bodyPr/>
                    <a:lstStyle/>
                    <a:p>
                      <a:pPr algn="ctr">
                        <a:lnSpc>
                          <a:spcPct val="105000"/>
                        </a:lnSpc>
                        <a:spcAft>
                          <a:spcPts val="800"/>
                        </a:spcAft>
                      </a:pPr>
                      <a:r>
                        <a:rPr lang="en-US" sz="1200" dirty="0" smtClean="0">
                          <a:effectLst/>
                          <a:latin typeface="Cambria" panose="02040503050406030204" pitchFamily="18" charset="0"/>
                        </a:rPr>
                        <a:t>Armenia</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1.75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374816">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p>
                      <a:pPr algn="ctr">
                        <a:lnSpc>
                          <a:spcPct val="105000"/>
                        </a:lnSpc>
                        <a:spcAft>
                          <a:spcPts val="800"/>
                        </a:spcAft>
                      </a:pP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algn="ctr">
                        <a:lnSpc>
                          <a:spcPct val="105000"/>
                        </a:lnSpc>
                        <a:spcAft>
                          <a:spcPts val="800"/>
                        </a:spcAft>
                      </a:pPr>
                      <a:r>
                        <a:rPr lang="ru-RU" sz="1200">
                          <a:effectLst/>
                          <a:latin typeface="Cambria" panose="02040503050406030204" pitchFamily="18" charset="0"/>
                        </a:rPr>
                        <a:t>Киргизия</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algn="ctr">
                        <a:lnSpc>
                          <a:spcPct val="105000"/>
                        </a:lnSpc>
                        <a:spcAft>
                          <a:spcPts val="800"/>
                        </a:spcAft>
                      </a:pPr>
                      <a:r>
                        <a:rPr lang="en-US" sz="1200" dirty="0" smtClean="0">
                          <a:effectLst/>
                          <a:latin typeface="Cambria" panose="02040503050406030204" pitchFamily="18" charset="0"/>
                        </a:rPr>
                        <a:t>Tajikistan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algn="ctr">
                        <a:lnSpc>
                          <a:spcPct val="105000"/>
                        </a:lnSpc>
                        <a:spcAft>
                          <a:spcPts val="800"/>
                        </a:spcAft>
                      </a:pPr>
                      <a:r>
                        <a:rPr lang="en-US" sz="1200" dirty="0" smtClean="0">
                          <a:effectLst/>
                          <a:latin typeface="Cambria" panose="02040503050406030204" pitchFamily="18" charset="0"/>
                        </a:rPr>
                        <a:t>Turkmenistan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48172">
                <a:tc>
                  <a:txBody>
                    <a:bodyPr/>
                    <a:lstStyle/>
                    <a:p>
                      <a:pPr algn="ctr">
                        <a:lnSpc>
                          <a:spcPct val="105000"/>
                        </a:lnSpc>
                        <a:spcAft>
                          <a:spcPts val="800"/>
                        </a:spcAft>
                      </a:pPr>
                      <a:r>
                        <a:rPr lang="en-US" sz="1200" dirty="0" smtClean="0">
                          <a:effectLst/>
                          <a:latin typeface="Cambria" panose="02040503050406030204" pitchFamily="18" charset="0"/>
                        </a:rPr>
                        <a:t>Uzbekistan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4.25</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746913" y="191485"/>
            <a:ext cx="5682269" cy="804801"/>
          </a:xfrm>
          <a:prstGeom prst="rect">
            <a:avLst/>
          </a:prstGeom>
          <a:noFill/>
          <a:ln>
            <a:noFill/>
          </a:ln>
        </p:spPr>
        <p:txBody>
          <a:bodyPr spcFirstLastPara="1" wrap="square" lIns="68575" tIns="34275" rIns="68575" bIns="34275" anchor="t" anchorCtr="0">
            <a:noAutofit/>
          </a:bodyPr>
          <a:lstStyle/>
          <a:p>
            <a:pPr marL="177800" indent="-101600">
              <a:lnSpc>
                <a:spcPct val="70000"/>
              </a:lnSpc>
              <a:buSzPts val="1100"/>
              <a:buNone/>
            </a:pPr>
            <a:r>
              <a:rPr lang="en-US" sz="1600" b="1" dirty="0">
                <a:solidFill>
                  <a:schemeClr val="tx1"/>
                </a:solidFill>
                <a:latin typeface="Cambria" panose="02040503050406030204" pitchFamily="18" charset="0"/>
                <a:ea typeface="Cambria" panose="02040503050406030204" pitchFamily="18" charset="0"/>
              </a:rPr>
              <a:t>Economic development and  reformation programs</a:t>
            </a:r>
            <a:endParaRPr lang="en-US" sz="1600" b="1" dirty="0">
              <a:solidFill>
                <a:schemeClr val="tx1"/>
              </a:solidFill>
              <a:latin typeface="Cambria" panose="02040503050406030204" pitchFamily="18" charset="0"/>
              <a:ea typeface="Cambria" panose="02040503050406030204" pitchFamily="18" charset="0"/>
              <a:cs typeface="Rockwell Nova" panose="02060503020205020403" charset="0"/>
            </a:endParaRPr>
          </a:p>
          <a:p>
            <a:pPr marL="177800" lvl="0" indent="-101600" algn="l" rtl="0">
              <a:lnSpc>
                <a:spcPct val="70000"/>
              </a:lnSpc>
              <a:spcBef>
                <a:spcPts val="800"/>
              </a:spcBef>
              <a:spcAft>
                <a:spcPts val="0"/>
              </a:spcAft>
              <a:buClr>
                <a:schemeClr val="dk1"/>
              </a:buClr>
              <a:buSzPts val="1100"/>
              <a:buNone/>
            </a:pPr>
            <a:endParaRPr sz="1600" dirty="0">
              <a:latin typeface="Rockwell Nova" panose="02060503020205020403" charset="0"/>
              <a:cs typeface="Rockwell Nova" panose="02060503020205020403" charset="0"/>
            </a:endParaRPr>
          </a:p>
        </p:txBody>
      </p:sp>
      <p:sp>
        <p:nvSpPr>
          <p:cNvPr id="175" name="Google Shape;175;g604131d69f_0_82"/>
          <p:cNvSpPr txBox="1">
            <a:spLocks noGrp="1"/>
          </p:cNvSpPr>
          <p:nvPr>
            <p:ph type="body" idx="1"/>
          </p:nvPr>
        </p:nvSpPr>
        <p:spPr>
          <a:xfrm>
            <a:off x="1254231" y="1104123"/>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400" dirty="0">
                <a:latin typeface="Cambria" panose="02040503050406030204" pitchFamily="18" charset="0"/>
                <a:ea typeface="Roboto Light" panose="02000000000000000000"/>
                <a:cs typeface="Roboto Light" panose="02000000000000000000"/>
                <a:sym typeface="Roboto Light" panose="02000000000000000000"/>
              </a:rPr>
              <a:t/>
            </a:r>
            <a:br>
              <a:rPr lang="ru-RU" sz="1400" dirty="0">
                <a:latin typeface="Cambria" panose="02040503050406030204" pitchFamily="18" charset="0"/>
                <a:ea typeface="Roboto Light" panose="02000000000000000000"/>
                <a:cs typeface="Roboto Light" panose="02000000000000000000"/>
                <a:sym typeface="Roboto Light" panose="02000000000000000000"/>
              </a:rPr>
            </a:br>
            <a:r>
              <a:rPr lang="fr-FR" sz="1400" dirty="0">
                <a:latin typeface="Cambria" pitchFamily="18" charset="0"/>
              </a:rPr>
              <a:t>The availability of government-approved development programs</a:t>
            </a:r>
            <a:r>
              <a:rPr lang="ru-RU" sz="1400" dirty="0">
                <a:latin typeface="Cambria" pitchFamily="18" charset="0"/>
              </a:rPr>
              <a:t>, </a:t>
            </a:r>
            <a:r>
              <a:rPr lang="en-US" sz="1400" dirty="0">
                <a:latin typeface="Cambria" pitchFamily="18" charset="0"/>
              </a:rPr>
              <a:t>strategies of economic growth</a:t>
            </a:r>
            <a:r>
              <a:rPr lang="ru-RU" sz="1400" dirty="0">
                <a:latin typeface="Cambria" pitchFamily="18" charset="0"/>
              </a:rPr>
              <a:t>, </a:t>
            </a:r>
            <a:r>
              <a:rPr lang="en-US" sz="1400" dirty="0">
                <a:latin typeface="Cambria" pitchFamily="18" charset="0"/>
              </a:rPr>
              <a:t>the degree of their elaboration and the adequacy of the real situation</a:t>
            </a:r>
            <a:r>
              <a:rPr lang="ru-RU" sz="1400" dirty="0">
                <a:latin typeface="Cambria" pitchFamily="18" charset="0"/>
              </a:rPr>
              <a:t> </a:t>
            </a:r>
            <a:r>
              <a:rPr lang="en-US" sz="1400" dirty="0">
                <a:latin typeface="Cambria" pitchFamily="18" charset="0"/>
              </a:rPr>
              <a:t>are really important to understand the problem and prospects of region countries economy. That is why we analyzed </a:t>
            </a:r>
            <a:r>
              <a:rPr lang="en-US" sz="1400" b="1" dirty="0">
                <a:latin typeface="Cambria" pitchFamily="18" charset="0"/>
              </a:rPr>
              <a:t>current official strategies and program documents</a:t>
            </a:r>
            <a:r>
              <a:rPr lang="en-US" sz="1400" dirty="0">
                <a:latin typeface="Cambria" pitchFamily="18" charset="0"/>
              </a:rPr>
              <a:t> in our research.</a:t>
            </a:r>
            <a:endParaRPr lang="ru-RU" sz="1400" dirty="0"/>
          </a:p>
          <a:p>
            <a:pPr marL="0" indent="0" algn="just">
              <a:lnSpc>
                <a:spcPct val="100000"/>
              </a:lnSpc>
              <a:spcBef>
                <a:spcPts val="0"/>
              </a:spcBef>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233079" y="1180530"/>
            <a:ext cx="3249841" cy="3215238"/>
          </a:xfrm>
        </p:spPr>
        <p:txBody>
          <a:bodyPr>
            <a:normAutofit/>
          </a:bodyPr>
          <a:lstStyle/>
          <a:p>
            <a:pPr fontAlgn="t"/>
            <a:r>
              <a:rPr lang="ru-RU" sz="2000" b="1" i="1" dirty="0">
                <a:latin typeface="Cambria" panose="02040503050406030204" pitchFamily="18" charset="0"/>
              </a:rPr>
              <a:t>1. </a:t>
            </a:r>
            <a:r>
              <a:rPr lang="en-US" sz="2000" b="1" dirty="0">
                <a:solidFill>
                  <a:schemeClr val="tx1"/>
                </a:solidFill>
                <a:latin typeface="Cambria" panose="02040503050406030204" pitchFamily="18" charset="0"/>
                <a:ea typeface="SimSun" panose="02010600030101010101" pitchFamily="2" charset="-122"/>
                <a:cs typeface="font168"/>
              </a:rPr>
              <a:t>Kazakhstan</a:t>
            </a:r>
            <a:endParaRPr lang="ru-RU" sz="2000" b="1" dirty="0">
              <a:solidFill>
                <a:schemeClr val="tx1"/>
              </a:solidFill>
              <a:latin typeface="Cambria" panose="02040503050406030204" pitchFamily="18" charset="0"/>
              <a:ea typeface="SimSun" panose="02010600030101010101" pitchFamily="2" charset="-122"/>
              <a:cs typeface="font168"/>
            </a:endParaRPr>
          </a:p>
          <a:p>
            <a:pPr fontAlgn="t"/>
            <a:r>
              <a:rPr lang="ru-RU" sz="2000" i="1" dirty="0" smtClean="0">
                <a:latin typeface="Cambria" panose="02040503050406030204" pitchFamily="18" charset="0"/>
              </a:rPr>
              <a:t>2</a:t>
            </a:r>
            <a:r>
              <a:rPr lang="ru-RU" sz="2000" i="1" dirty="0">
                <a:latin typeface="Cambria" panose="02040503050406030204" pitchFamily="18" charset="0"/>
              </a:rPr>
              <a:t>. </a:t>
            </a:r>
            <a:r>
              <a:rPr lang="en-US" sz="2000" i="1" dirty="0" smtClean="0">
                <a:latin typeface="Cambria" panose="02040503050406030204" pitchFamily="18" charset="0"/>
              </a:rPr>
              <a:t>Uzbekistan</a:t>
            </a:r>
            <a:endParaRPr lang="ru-RU" sz="2000" dirty="0">
              <a:latin typeface="Cambria" panose="02040503050406030204" pitchFamily="18" charset="0"/>
            </a:endParaRPr>
          </a:p>
          <a:p>
            <a:pPr fontAlgn="t"/>
            <a:r>
              <a:rPr lang="ru-RU" sz="2000" i="1" dirty="0">
                <a:latin typeface="Cambria" panose="02040503050406030204" pitchFamily="18" charset="0"/>
              </a:rPr>
              <a:t>3. </a:t>
            </a:r>
            <a:r>
              <a:rPr lang="en-US" sz="2000" i="1" dirty="0" smtClean="0">
                <a:latin typeface="Cambria" panose="02040503050406030204" pitchFamily="18" charset="0"/>
              </a:rPr>
              <a:t>Azerbaijan</a:t>
            </a:r>
            <a:endParaRPr lang="ru-RU" sz="2000" dirty="0">
              <a:latin typeface="Cambria" panose="02040503050406030204" pitchFamily="18" charset="0"/>
            </a:endParaRPr>
          </a:p>
          <a:p>
            <a:r>
              <a:rPr lang="ru-RU" sz="2000" i="1" dirty="0">
                <a:latin typeface="Cambria" panose="02040503050406030204" pitchFamily="18" charset="0"/>
              </a:rPr>
              <a:t>4. </a:t>
            </a:r>
            <a:r>
              <a:rPr lang="en-US" sz="2000" dirty="0">
                <a:solidFill>
                  <a:schemeClr val="tx1"/>
                </a:solidFill>
                <a:latin typeface="Cambria" panose="02040503050406030204" pitchFamily="18" charset="0"/>
                <a:ea typeface="SimSun" panose="02010600030101010101" pitchFamily="2" charset="-122"/>
                <a:cs typeface="font168"/>
              </a:rPr>
              <a:t>Georgia</a:t>
            </a:r>
            <a:endParaRPr lang="ru-RU" sz="2000" dirty="0">
              <a:solidFill>
                <a:schemeClr val="tx1"/>
              </a:solidFill>
              <a:latin typeface="Cambria" panose="02040503050406030204" pitchFamily="18" charset="0"/>
              <a:ea typeface="SimSun" panose="02010600030101010101" pitchFamily="2" charset="-122"/>
              <a:cs typeface="font168"/>
            </a:endParaRPr>
          </a:p>
          <a:p>
            <a:r>
              <a:rPr lang="ru-RU" sz="2000" i="1" dirty="0" smtClean="0">
                <a:latin typeface="Cambria" panose="02040503050406030204" pitchFamily="18" charset="0"/>
              </a:rPr>
              <a:t>5</a:t>
            </a:r>
            <a:r>
              <a:rPr lang="ru-RU" sz="2000" i="1" dirty="0">
                <a:latin typeface="Cambria" panose="02040503050406030204" pitchFamily="18" charset="0"/>
              </a:rPr>
              <a:t>. </a:t>
            </a:r>
            <a:r>
              <a:rPr lang="en-US" sz="2000" i="1" dirty="0" smtClean="0">
                <a:latin typeface="Cambria" panose="02040503050406030204" pitchFamily="18" charset="0"/>
              </a:rPr>
              <a:t>Kyrgyzstan</a:t>
            </a:r>
            <a:endParaRPr lang="ru-RU" sz="2000" dirty="0">
              <a:latin typeface="Cambria" panose="02040503050406030204" pitchFamily="18" charset="0"/>
            </a:endParaRPr>
          </a:p>
          <a:p>
            <a:pPr fontAlgn="t"/>
            <a:r>
              <a:rPr lang="ru-RU" sz="2000" i="1" dirty="0">
                <a:latin typeface="Cambria" panose="02040503050406030204" pitchFamily="18" charset="0"/>
              </a:rPr>
              <a:t>6. </a:t>
            </a:r>
            <a:r>
              <a:rPr lang="en-US" sz="2000" i="1" dirty="0" smtClean="0">
                <a:latin typeface="Cambria" panose="02040503050406030204" pitchFamily="18" charset="0"/>
              </a:rPr>
              <a:t>Tajikistan</a:t>
            </a:r>
            <a:endParaRPr lang="ru-RU" sz="2000" dirty="0">
              <a:latin typeface="Cambria" panose="02040503050406030204" pitchFamily="18" charset="0"/>
            </a:endParaRPr>
          </a:p>
          <a:p>
            <a:pPr fontAlgn="t"/>
            <a:r>
              <a:rPr lang="ru-RU" sz="2000" i="1" dirty="0">
                <a:latin typeface="Cambria" panose="02040503050406030204" pitchFamily="18" charset="0"/>
              </a:rPr>
              <a:t>7. </a:t>
            </a:r>
            <a:r>
              <a:rPr lang="en-US" sz="2000" i="1" dirty="0" smtClean="0">
                <a:latin typeface="Cambria" panose="02040503050406030204" pitchFamily="18" charset="0"/>
              </a:rPr>
              <a:t>Armenia </a:t>
            </a:r>
            <a:endParaRPr lang="ru-RU" sz="2000" dirty="0">
              <a:latin typeface="Cambria" panose="02040503050406030204" pitchFamily="18" charset="0"/>
            </a:endParaRPr>
          </a:p>
          <a:p>
            <a:r>
              <a:rPr lang="ru-RU" sz="2000" i="1" dirty="0">
                <a:latin typeface="Cambria" panose="02040503050406030204" pitchFamily="18" charset="0"/>
              </a:rPr>
              <a:t>8. </a:t>
            </a:r>
            <a:r>
              <a:rPr lang="en-US" sz="2000" i="1" dirty="0" smtClean="0">
                <a:latin typeface="Cambria" panose="02040503050406030204" pitchFamily="18" charset="0"/>
              </a:rPr>
              <a:t>Turkmenistan</a:t>
            </a:r>
            <a:endParaRPr lang="ru-RU" sz="2000" dirty="0">
              <a:latin typeface="Cambria" panose="02040503050406030204" pitchFamily="18" charset="0"/>
            </a:endParaRPr>
          </a:p>
          <a:p>
            <a:endParaRPr lang="ru-RU" dirty="0"/>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3205010" y="306274"/>
            <a:ext cx="5889008" cy="846161"/>
          </a:xfrm>
          <a:prstGeom prst="rect">
            <a:avLst/>
          </a:prstGeom>
          <a:noFill/>
          <a:ln>
            <a:noFill/>
          </a:ln>
        </p:spPr>
        <p:txBody>
          <a:bodyPr spcFirstLastPara="1" wrap="square" lIns="68575" tIns="34275" rIns="68575" bIns="34275" anchor="t" anchorCtr="0">
            <a:noAutofit/>
          </a:bodyPr>
          <a:lstStyle/>
          <a:p>
            <a:pPr marL="177800" lvl="0" indent="-101600">
              <a:lnSpc>
                <a:spcPct val="70000"/>
              </a:lnSpc>
              <a:buSzPts val="1100"/>
              <a:buNone/>
            </a:pPr>
            <a:r>
              <a:rPr lang="en-US" sz="2000" b="1" dirty="0">
                <a:latin typeface="Cambria" panose="02040503050406030204" pitchFamily="18" charset="0"/>
                <a:ea typeface="Cambria" panose="02040503050406030204" pitchFamily="18" charset="0"/>
              </a:rPr>
              <a:t>Political stability</a:t>
            </a:r>
            <a:endParaRPr sz="2000" b="1" dirty="0">
              <a:latin typeface="Cambria" panose="02040503050406030204" pitchFamily="18" charset="0"/>
              <a:ea typeface="Cambria" panose="02040503050406030204" pitchFamily="18" charset="0"/>
            </a:endParaRPr>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graphicFrame>
        <p:nvGraphicFramePr>
          <p:cNvPr id="2" name="Таблица 1"/>
          <p:cNvGraphicFramePr>
            <a:graphicFrameLocks noGrp="1"/>
          </p:cNvGraphicFramePr>
          <p:nvPr>
            <p:extLst>
              <p:ext uri="{D42A27DB-BD31-4B8C-83A1-F6EECF244321}">
                <p14:modId xmlns:p14="http://schemas.microsoft.com/office/powerpoint/2010/main" val="4189818710"/>
              </p:ext>
            </p:extLst>
          </p:nvPr>
        </p:nvGraphicFramePr>
        <p:xfrm>
          <a:off x="1132071" y="996898"/>
          <a:ext cx="6879857" cy="2639519"/>
        </p:xfrm>
        <a:graphic>
          <a:graphicData uri="http://schemas.openxmlformats.org/drawingml/2006/table">
            <a:tbl>
              <a:tblPr firstRow="1" firstCol="1" bandRow="1">
                <a:tableStyleId>{69CF1AB2-1976-4502-BF36-3FF5EA218861}</a:tableStyleId>
              </a:tblPr>
              <a:tblGrid>
                <a:gridCol w="1638819"/>
                <a:gridCol w="2304688"/>
                <a:gridCol w="2029431"/>
                <a:gridCol w="906919"/>
              </a:tblGrid>
              <a:tr h="558947">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criteria</a:t>
                      </a:r>
                    </a:p>
                    <a:p>
                      <a:pPr algn="ctr">
                        <a:lnSpc>
                          <a:spcPct val="105000"/>
                        </a:lnSpc>
                        <a:spcAft>
                          <a:spcPts val="800"/>
                        </a:spcAft>
                      </a:pP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Stability</a:t>
                      </a:r>
                      <a:r>
                        <a:rPr lang="en-US" sz="1100" baseline="0" dirty="0" smtClean="0">
                          <a:effectLst/>
                          <a:latin typeface="Cambria" panose="02040503050406030204" pitchFamily="18" charset="0"/>
                          <a:ea typeface="SimSun" panose="02010600030101010101" pitchFamily="2" charset="-122"/>
                          <a:cs typeface="font168"/>
                        </a:rPr>
                        <a:t> of foreign policy</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Stability</a:t>
                      </a:r>
                      <a:r>
                        <a:rPr lang="en-US" sz="1100" baseline="0" dirty="0" smtClean="0">
                          <a:effectLst/>
                          <a:latin typeface="Cambria" panose="02040503050406030204" pitchFamily="18" charset="0"/>
                          <a:ea typeface="SimSun" panose="02010600030101010101" pitchFamily="2" charset="-122"/>
                          <a:cs typeface="font168"/>
                        </a:rPr>
                        <a:t> of domestic policy</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Total</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Azerbaijan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377460">
                <a:tc>
                  <a:txBody>
                    <a:bodyPr/>
                    <a:lstStyle/>
                    <a:p>
                      <a:pPr algn="ctr">
                        <a:lnSpc>
                          <a:spcPct val="105000"/>
                        </a:lnSpc>
                        <a:spcAft>
                          <a:spcPts val="800"/>
                        </a:spcAft>
                      </a:pPr>
                      <a:r>
                        <a:rPr lang="en-US" sz="1200" dirty="0" smtClean="0">
                          <a:effectLst/>
                          <a:latin typeface="Cambria" panose="02040503050406030204" pitchFamily="18" charset="0"/>
                        </a:rPr>
                        <a:t>Armenia</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310291">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100" dirty="0" err="1" smtClean="0">
                          <a:effectLst/>
                          <a:latin typeface="Cambria" panose="02040503050406030204" pitchFamily="18" charset="0"/>
                          <a:ea typeface="SimSun" panose="02010600030101010101" pitchFamily="2" charset="-122"/>
                          <a:cs typeface="font168"/>
                        </a:rPr>
                        <a:t>Kyrgysztan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Tajikistan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3.25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Turkmenistan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2.75</a:t>
                      </a:r>
                      <a:endParaRPr lang="ru-RU" sz="110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Uzbekistan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1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4.75</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167185"/>
            <a:ext cx="5889008" cy="846161"/>
          </a:xfrm>
          <a:prstGeom prst="rect">
            <a:avLst/>
          </a:prstGeom>
          <a:noFill/>
          <a:ln>
            <a:noFill/>
          </a:ln>
        </p:spPr>
        <p:txBody>
          <a:bodyPr spcFirstLastPara="1" wrap="square" lIns="68575" tIns="34275" rIns="68575" bIns="34275" anchor="t" anchorCtr="0">
            <a:noAutofit/>
          </a:bodyPr>
          <a:lstStyle/>
          <a:p>
            <a:pPr marL="0" indent="0" algn="ctr">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r>
              <a:rPr lang="en-US" sz="2000" b="1" dirty="0">
                <a:latin typeface="Cambria" panose="02040503050406030204" pitchFamily="18" charset="0"/>
                <a:ea typeface="Cambria" panose="02040503050406030204" pitchFamily="18" charset="0"/>
              </a:rPr>
              <a:t>Political stability</a:t>
            </a:r>
          </a:p>
          <a:p>
            <a:pPr marL="0" lvl="0" indent="0" algn="ctr">
              <a:lnSpc>
                <a:spcPct val="100000"/>
              </a:lnSpc>
              <a:spcBef>
                <a:spcPts val="0"/>
              </a:spcBef>
              <a:buNone/>
            </a:pPr>
            <a:endParaRPr dirty="0">
              <a:latin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026729" y="1013346"/>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indent="-101600" algn="just">
              <a:lnSpc>
                <a:spcPct val="100000"/>
              </a:lnSpc>
              <a:spcBef>
                <a:spcPts val="0"/>
              </a:spcBef>
              <a:buSzPts val="1100"/>
              <a:buNone/>
            </a:pPr>
            <a:r>
              <a:rPr lang="en-US" sz="1400" dirty="0" smtClean="0">
                <a:latin typeface="Cambria" pitchFamily="18" charset="0"/>
                <a:ea typeface="Cambria" panose="02040503050406030204" pitchFamily="18" charset="0"/>
              </a:rPr>
              <a:t>	One </a:t>
            </a:r>
            <a:r>
              <a:rPr lang="en-US" sz="1400" dirty="0">
                <a:latin typeface="Cambria" pitchFamily="18" charset="0"/>
                <a:ea typeface="Cambria" panose="02040503050406030204" pitchFamily="18" charset="0"/>
              </a:rPr>
              <a:t>of the most important factors </a:t>
            </a:r>
            <a:r>
              <a:rPr lang="en-US" sz="1400" dirty="0" smtClean="0">
                <a:latin typeface="Cambria" pitchFamily="18" charset="0"/>
                <a:ea typeface="Cambria" panose="02040503050406030204" pitchFamily="18" charset="0"/>
              </a:rPr>
              <a:t>of investment </a:t>
            </a:r>
            <a:r>
              <a:rPr lang="en-US" sz="1400" dirty="0">
                <a:latin typeface="Cambria" pitchFamily="18" charset="0"/>
                <a:ea typeface="Cambria" panose="02040503050406030204" pitchFamily="18" charset="0"/>
              </a:rPr>
              <a:t>attractiveness is an assessment of </a:t>
            </a:r>
            <a:r>
              <a:rPr lang="en-US" sz="1400" b="1" dirty="0">
                <a:latin typeface="Cambria" pitchFamily="18" charset="0"/>
                <a:ea typeface="Cambria" panose="02040503050406030204" pitchFamily="18" charset="0"/>
              </a:rPr>
              <a:t>political risks</a:t>
            </a:r>
            <a:r>
              <a:rPr lang="en-US" sz="1400" dirty="0">
                <a:latin typeface="Cambria" pitchFamily="18" charset="0"/>
                <a:ea typeface="Cambria" panose="02040503050406030204" pitchFamily="18" charset="0"/>
              </a:rPr>
              <a:t>.</a:t>
            </a:r>
            <a:r>
              <a:rPr lang="ru-RU" sz="1400" dirty="0">
                <a:latin typeface="Cambria" pitchFamily="18" charset="0"/>
                <a:ea typeface="Cambria" panose="02040503050406030204" pitchFamily="18" charset="0"/>
              </a:rPr>
              <a:t> </a:t>
            </a:r>
            <a:r>
              <a:rPr lang="en-US" sz="1400" dirty="0">
                <a:latin typeface="Cambria" pitchFamily="18" charset="0"/>
                <a:ea typeface="Cambria" panose="02040503050406030204" pitchFamily="18" charset="0"/>
              </a:rPr>
              <a:t>This is really important for countries with u</a:t>
            </a:r>
            <a:r>
              <a:rPr lang="fr-FR" sz="1400" dirty="0">
                <a:latin typeface="Cambria" pitchFamily="18" charset="0"/>
                <a:ea typeface="Cambria" panose="02040503050406030204" pitchFamily="18" charset="0"/>
              </a:rPr>
              <a:t>nstable political institutions</a:t>
            </a:r>
            <a:r>
              <a:rPr lang="ru-RU" sz="1400" dirty="0">
                <a:latin typeface="Cambria" pitchFamily="18" charset="0"/>
                <a:ea typeface="Cambria" panose="02040503050406030204" pitchFamily="18" charset="0"/>
              </a:rPr>
              <a:t>. </a:t>
            </a:r>
            <a:r>
              <a:rPr lang="en-US" sz="1400" dirty="0">
                <a:latin typeface="Cambria" pitchFamily="18" charset="0"/>
                <a:ea typeface="Cambria" panose="02040503050406030204" pitchFamily="18" charset="0"/>
              </a:rPr>
              <a:t>We analyzed the political situation in region countries and evaluated </a:t>
            </a:r>
            <a:r>
              <a:rPr lang="en-US" sz="1400" b="1" dirty="0">
                <a:latin typeface="Cambria" pitchFamily="18" charset="0"/>
                <a:ea typeface="Cambria" panose="02040503050406030204" pitchFamily="18" charset="0"/>
              </a:rPr>
              <a:t>the political stability and predictability of political processes</a:t>
            </a:r>
            <a:r>
              <a:rPr lang="en-US" sz="1400" dirty="0">
                <a:latin typeface="Cambria" pitchFamily="18" charset="0"/>
                <a:ea typeface="Cambria" panose="02040503050406030204" pitchFamily="18" charset="0"/>
              </a:rPr>
              <a:t>.</a:t>
            </a:r>
            <a:endParaRPr lang="ru-RU" sz="1400" dirty="0">
              <a:latin typeface="Cambria" panose="02040503050406030204" pitchFamily="18" charset="0"/>
              <a:ea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119328" y="1064667"/>
            <a:ext cx="3249841" cy="3215238"/>
          </a:xfrm>
        </p:spPr>
        <p:txBody>
          <a:bodyPr>
            <a:normAutofit lnSpcReduction="10000"/>
          </a:bodyPr>
          <a:lstStyle/>
          <a:p>
            <a:pPr fontAlgn="t"/>
            <a:r>
              <a:rPr lang="ru-RU" sz="2200" b="1" i="1" dirty="0">
                <a:latin typeface="Cambria" panose="02040503050406030204" pitchFamily="18" charset="0"/>
              </a:rPr>
              <a:t>1. </a:t>
            </a:r>
            <a:r>
              <a:rPr lang="en-US" sz="2200" b="1" i="1" dirty="0" smtClean="0">
                <a:latin typeface="Cambria" panose="02040503050406030204" pitchFamily="18" charset="0"/>
              </a:rPr>
              <a:t>Uzbekistan</a:t>
            </a:r>
            <a:endParaRPr lang="ru-RU" sz="2200" dirty="0">
              <a:latin typeface="Cambria" panose="02040503050406030204" pitchFamily="18" charset="0"/>
            </a:endParaRPr>
          </a:p>
          <a:p>
            <a:pPr fontAlgn="t"/>
            <a:r>
              <a:rPr lang="ru-RU" sz="2200" i="1" dirty="0">
                <a:latin typeface="Cambria" panose="02040503050406030204" pitchFamily="18" charset="0"/>
              </a:rPr>
              <a:t>2. </a:t>
            </a:r>
            <a:r>
              <a:rPr lang="en-US" sz="2200" i="1" dirty="0" smtClean="0">
                <a:latin typeface="Cambria" panose="02040503050406030204" pitchFamily="18" charset="0"/>
              </a:rPr>
              <a:t>Azerbaijan</a:t>
            </a:r>
            <a:endParaRPr lang="ru-RU" sz="2200" dirty="0">
              <a:latin typeface="Cambria" panose="02040503050406030204" pitchFamily="18" charset="0"/>
            </a:endParaRPr>
          </a:p>
          <a:p>
            <a:pPr fontAlgn="t"/>
            <a:r>
              <a:rPr lang="ru-RU" sz="2200" i="1" dirty="0">
                <a:latin typeface="Cambria" panose="02040503050406030204" pitchFamily="18" charset="0"/>
              </a:rPr>
              <a:t>3. </a:t>
            </a:r>
            <a:r>
              <a:rPr lang="en-US" sz="2000" dirty="0">
                <a:solidFill>
                  <a:schemeClr val="tx1"/>
                </a:solidFill>
                <a:latin typeface="Cambria" panose="02040503050406030204" pitchFamily="18" charset="0"/>
                <a:ea typeface="SimSun" panose="02010600030101010101" pitchFamily="2" charset="-122"/>
                <a:cs typeface="font168"/>
              </a:rPr>
              <a:t>Kazakhstan</a:t>
            </a:r>
            <a:endParaRPr lang="ru-RU" sz="2000" dirty="0">
              <a:solidFill>
                <a:schemeClr val="tx1"/>
              </a:solidFill>
              <a:latin typeface="Cambria" panose="02040503050406030204" pitchFamily="18" charset="0"/>
              <a:ea typeface="SimSun" panose="02010600030101010101" pitchFamily="2" charset="-122"/>
              <a:cs typeface="font168"/>
            </a:endParaRPr>
          </a:p>
          <a:p>
            <a:pPr fontAlgn="t"/>
            <a:r>
              <a:rPr lang="ru-RU" sz="2200" i="1" dirty="0" smtClean="0">
                <a:latin typeface="Cambria" panose="02040503050406030204" pitchFamily="18" charset="0"/>
              </a:rPr>
              <a:t>4-5.</a:t>
            </a:r>
            <a:r>
              <a:rPr lang="en-US" sz="2200" i="1" dirty="0" smtClean="0">
                <a:latin typeface="Cambria" panose="02040503050406030204" pitchFamily="18" charset="0"/>
              </a:rPr>
              <a:t>Tajikistan</a:t>
            </a:r>
            <a:r>
              <a:rPr lang="ru-RU" sz="2200" i="1" dirty="0" smtClean="0">
                <a:latin typeface="Cambria" panose="02040503050406030204" pitchFamily="18" charset="0"/>
              </a:rPr>
              <a:t> </a:t>
            </a:r>
            <a:endParaRPr lang="ru-RU" sz="2200" dirty="0">
              <a:latin typeface="Cambria" panose="02040503050406030204" pitchFamily="18" charset="0"/>
            </a:endParaRPr>
          </a:p>
          <a:p>
            <a:pPr fontAlgn="t"/>
            <a:r>
              <a:rPr lang="ru-RU" sz="2200" i="1" dirty="0">
                <a:latin typeface="Cambria" panose="02040503050406030204" pitchFamily="18" charset="0"/>
              </a:rPr>
              <a:t>4-5. </a:t>
            </a:r>
            <a:r>
              <a:rPr lang="en-US" sz="2200" i="1" dirty="0" smtClean="0">
                <a:latin typeface="Cambria" panose="02040503050406030204" pitchFamily="18" charset="0"/>
              </a:rPr>
              <a:t>Armenia</a:t>
            </a:r>
            <a:endParaRPr lang="ru-RU" sz="2200" i="1" dirty="0">
              <a:latin typeface="Cambria" panose="02040503050406030204" pitchFamily="18" charset="0"/>
            </a:endParaRPr>
          </a:p>
          <a:p>
            <a:pPr fontAlgn="t"/>
            <a:r>
              <a:rPr lang="ru-RU" sz="2200" i="1" dirty="0">
                <a:latin typeface="Cambria" panose="02040503050406030204" pitchFamily="18" charset="0"/>
              </a:rPr>
              <a:t>6. </a:t>
            </a:r>
            <a:r>
              <a:rPr lang="en-US" sz="2200" i="1" dirty="0" smtClean="0">
                <a:latin typeface="Cambria" panose="02040503050406030204" pitchFamily="18" charset="0"/>
              </a:rPr>
              <a:t>Turkmenistan</a:t>
            </a:r>
            <a:endParaRPr lang="ru-RU" sz="2200" i="1" dirty="0">
              <a:latin typeface="Cambria" panose="02040503050406030204" pitchFamily="18" charset="0"/>
            </a:endParaRPr>
          </a:p>
          <a:p>
            <a:pPr fontAlgn="t"/>
            <a:r>
              <a:rPr lang="ru-RU" sz="2200" i="1" dirty="0">
                <a:latin typeface="Cambria" panose="02040503050406030204" pitchFamily="18" charset="0"/>
              </a:rPr>
              <a:t>7. </a:t>
            </a:r>
            <a:r>
              <a:rPr lang="en-US" sz="2200" i="1" dirty="0" smtClean="0">
                <a:latin typeface="Cambria" panose="02040503050406030204" pitchFamily="18" charset="0"/>
              </a:rPr>
              <a:t>Kyrgyzstan</a:t>
            </a:r>
            <a:endParaRPr lang="ru-RU" sz="2200" dirty="0">
              <a:latin typeface="Cambria" panose="02040503050406030204" pitchFamily="18" charset="0"/>
            </a:endParaRPr>
          </a:p>
          <a:p>
            <a:pPr fontAlgn="t"/>
            <a:r>
              <a:rPr lang="ru-RU" sz="2200" i="1" dirty="0">
                <a:latin typeface="Cambria" panose="02040503050406030204" pitchFamily="18" charset="0"/>
              </a:rPr>
              <a:t>8. </a:t>
            </a:r>
            <a:r>
              <a:rPr lang="en-US" sz="2000" dirty="0">
                <a:solidFill>
                  <a:schemeClr val="tx1"/>
                </a:solidFill>
                <a:latin typeface="Cambria" panose="02040503050406030204" pitchFamily="18" charset="0"/>
                <a:ea typeface="SimSun" panose="02010600030101010101" pitchFamily="2" charset="-122"/>
                <a:cs typeface="font168"/>
              </a:rPr>
              <a:t>Georgia</a:t>
            </a:r>
            <a:endParaRPr lang="ru-RU" sz="2000" dirty="0">
              <a:solidFill>
                <a:schemeClr val="tx1"/>
              </a:solidFill>
              <a:latin typeface="Cambria" panose="02040503050406030204" pitchFamily="18" charset="0"/>
              <a:ea typeface="SimSun" panose="02010600030101010101" pitchFamily="2" charset="-122"/>
              <a:cs typeface="font168"/>
            </a:endParaRPr>
          </a:p>
          <a:p>
            <a:pPr fontAlgn="t"/>
            <a:endParaRPr lang="ru-RU" i="1" dirty="0"/>
          </a:p>
          <a:p>
            <a:pPr fontAlgn="t"/>
            <a:endParaRPr lang="ru-RU" i="1" dirty="0"/>
          </a:p>
          <a:p>
            <a:pPr fontAlgn="t"/>
            <a:endParaRPr lang="ru-RU" dirty="0"/>
          </a:p>
          <a:p>
            <a:endParaRPr lang="ru-RU" dirty="0"/>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937982" y="197894"/>
            <a:ext cx="5578522" cy="553956"/>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buNone/>
            </a:pPr>
            <a:r>
              <a:rPr lang="en-US" sz="1800" b="1" dirty="0">
                <a:latin typeface="Cambria" panose="02040503050406030204" pitchFamily="18" charset="0"/>
                <a:ea typeface="Cambria" panose="02040503050406030204" pitchFamily="18" charset="0"/>
              </a:rPr>
              <a:t>Investment policy</a:t>
            </a:r>
            <a:endParaRPr sz="1800" b="1" dirty="0">
              <a:latin typeface="Cambria" panose="02040503050406030204" pitchFamily="18" charset="0"/>
              <a:ea typeface="Cambria" panose="02040503050406030204" pitchFamily="18" charset="0"/>
            </a:endParaRPr>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graphicFrame>
        <p:nvGraphicFramePr>
          <p:cNvPr id="2" name="Таблица 1"/>
          <p:cNvGraphicFramePr>
            <a:graphicFrameLocks noGrp="1"/>
          </p:cNvGraphicFramePr>
          <p:nvPr>
            <p:extLst>
              <p:ext uri="{D42A27DB-BD31-4B8C-83A1-F6EECF244321}">
                <p14:modId xmlns:p14="http://schemas.microsoft.com/office/powerpoint/2010/main" val="1598699580"/>
              </p:ext>
            </p:extLst>
          </p:nvPr>
        </p:nvGraphicFramePr>
        <p:xfrm>
          <a:off x="1132071" y="996898"/>
          <a:ext cx="6879857" cy="2710264"/>
        </p:xfrm>
        <a:graphic>
          <a:graphicData uri="http://schemas.openxmlformats.org/drawingml/2006/table">
            <a:tbl>
              <a:tblPr firstRow="1" firstCol="1" bandRow="1">
                <a:tableStyleId>{69CF1AB2-1976-4502-BF36-3FF5EA218861}</a:tableStyleId>
              </a:tblPr>
              <a:tblGrid>
                <a:gridCol w="1638819"/>
                <a:gridCol w="2304688"/>
                <a:gridCol w="2029431"/>
                <a:gridCol w="906919"/>
              </a:tblGrid>
              <a:tr h="797783">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criteria</a:t>
                      </a:r>
                    </a:p>
                    <a:p>
                      <a:pPr algn="ctr">
                        <a:lnSpc>
                          <a:spcPct val="105000"/>
                        </a:lnSpc>
                        <a:spcAft>
                          <a:spcPts val="800"/>
                        </a:spcAft>
                      </a:pP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b="1" dirty="0" smtClean="0">
                          <a:effectLst/>
                          <a:latin typeface="Cambria" panose="02040503050406030204" pitchFamily="18" charset="0"/>
                          <a:ea typeface="SimSun" panose="02010600030101010101" pitchFamily="2" charset="-122"/>
                          <a:cs typeface="Cambria" panose="02040503050406030204" pitchFamily="18" charset="0"/>
                        </a:rPr>
                        <a:t>Development of legislation to protect investor rights</a:t>
                      </a:r>
                      <a:endParaRPr lang="ru-RU" sz="1100" b="1" dirty="0">
                        <a:effectLst/>
                        <a:latin typeface="Cambria" panose="02040503050406030204" pitchFamily="18" charset="0"/>
                        <a:ea typeface="SimSun" panose="02010600030101010101" pitchFamily="2" charset="-122"/>
                        <a:cs typeface="Cambria" panose="02040503050406030204" pitchFamily="18" charset="0"/>
                      </a:endParaRPr>
                    </a:p>
                  </a:txBody>
                  <a:tcPr marL="68580" marR="68580" marT="0" marB="0"/>
                </a:tc>
                <a:tc>
                  <a:txBody>
                    <a:bodyPr/>
                    <a:lstStyle/>
                    <a:p>
                      <a:pPr algn="ctr">
                        <a:lnSpc>
                          <a:spcPct val="105000"/>
                        </a:lnSpc>
                        <a:spcAft>
                          <a:spcPts val="800"/>
                        </a:spcAft>
                      </a:pPr>
                      <a:r>
                        <a:rPr lang="en-US" sz="1100" b="1" dirty="0" smtClean="0">
                          <a:effectLst/>
                          <a:latin typeface="Cambria" panose="02040503050406030204" pitchFamily="18" charset="0"/>
                          <a:ea typeface="SimSun" panose="02010600030101010101" pitchFamily="2" charset="-122"/>
                          <a:cs typeface="font168"/>
                        </a:rPr>
                        <a:t>State and public institutions responsible for attracting and protecting investors</a:t>
                      </a:r>
                      <a:endParaRPr lang="ru-RU" sz="1100" b="1"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Total</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Azerbaijan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r>
              <a:tr h="377460">
                <a:tc>
                  <a:txBody>
                    <a:bodyPr/>
                    <a:lstStyle/>
                    <a:p>
                      <a:pPr algn="ctr">
                        <a:lnSpc>
                          <a:spcPct val="105000"/>
                        </a:lnSpc>
                        <a:spcAft>
                          <a:spcPts val="800"/>
                        </a:spcAft>
                      </a:pPr>
                      <a:r>
                        <a:rPr lang="en-US" sz="1200" dirty="0" smtClean="0">
                          <a:effectLst/>
                          <a:latin typeface="Cambria" panose="02040503050406030204" pitchFamily="18" charset="0"/>
                        </a:rPr>
                        <a:t>Armenia</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3.25</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310291">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3.5</a:t>
                      </a:r>
                    </a:p>
                  </a:txBody>
                  <a:tcPr marL="68580" marR="68580" marT="0" marB="0"/>
                </a:tc>
              </a:tr>
              <a:tr h="205449">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1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1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4</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4.25</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197485">
                <a:tc>
                  <a:txBody>
                    <a:bodyPr/>
                    <a:lstStyle/>
                    <a:p>
                      <a:pPr algn="ctr">
                        <a:lnSpc>
                          <a:spcPct val="105000"/>
                        </a:lnSpc>
                        <a:spcAft>
                          <a:spcPts val="800"/>
                        </a:spcAft>
                      </a:pPr>
                      <a:r>
                        <a:rPr lang="en-US" sz="1100" dirty="0" smtClean="0">
                          <a:effectLst/>
                          <a:latin typeface="Cambria" panose="02040503050406030204" pitchFamily="18" charset="0"/>
                          <a:ea typeface="SimSun" panose="02010600030101010101" pitchFamily="2" charset="-122"/>
                          <a:cs typeface="font168"/>
                        </a:rPr>
                        <a:t>Kyrgyzstan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2.75</a:t>
                      </a: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Tajikistan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2.75</a:t>
                      </a: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Turkmenistan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1</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1</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1</a:t>
                      </a:r>
                    </a:p>
                  </a:txBody>
                  <a:tcPr marL="68580" marR="68580" marT="0" marB="0"/>
                </a:tc>
              </a:tr>
              <a:tr h="205449">
                <a:tc>
                  <a:txBody>
                    <a:bodyPr/>
                    <a:lstStyle/>
                    <a:p>
                      <a:pPr algn="ctr">
                        <a:lnSpc>
                          <a:spcPct val="105000"/>
                        </a:lnSpc>
                        <a:spcAft>
                          <a:spcPts val="800"/>
                        </a:spcAft>
                      </a:pPr>
                      <a:r>
                        <a:rPr lang="en-US" sz="1200" dirty="0" smtClean="0">
                          <a:effectLst/>
                          <a:latin typeface="Cambria" panose="02040503050406030204" pitchFamily="18" charset="0"/>
                        </a:rPr>
                        <a:t>Uzbekistan</a:t>
                      </a:r>
                      <a:endParaRPr lang="ru-RU" sz="11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4</a:t>
                      </a: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4.25</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167185"/>
            <a:ext cx="5889008" cy="846161"/>
          </a:xfrm>
          <a:prstGeom prst="rect">
            <a:avLst/>
          </a:prstGeom>
          <a:noFill/>
          <a:ln>
            <a:noFill/>
          </a:ln>
        </p:spPr>
        <p:txBody>
          <a:bodyPr spcFirstLastPara="1" wrap="square" lIns="68575" tIns="34275" rIns="68575" bIns="34275" anchor="t" anchorCtr="0">
            <a:noAutofit/>
          </a:bodyPr>
          <a:lstStyle/>
          <a:p>
            <a:pPr marL="0" indent="0" algn="ctr">
              <a:lnSpc>
                <a:spcPct val="100000"/>
              </a:lnSpc>
              <a:spcBef>
                <a:spcPts val="0"/>
              </a:spcBef>
              <a:buNone/>
            </a:pPr>
            <a:r>
              <a:rPr lang="en-US" sz="2000" b="1" dirty="0">
                <a:latin typeface="Cambria" panose="02040503050406030204" pitchFamily="18" charset="0"/>
                <a:ea typeface="Cambria" panose="02040503050406030204" pitchFamily="18" charset="0"/>
              </a:rPr>
              <a:t>Investment policy</a:t>
            </a:r>
          </a:p>
          <a:p>
            <a:pPr marL="0" lvl="0" indent="0" algn="ctr">
              <a:lnSpc>
                <a:spcPct val="100000"/>
              </a:lnSpc>
              <a:spcBef>
                <a:spcPts val="0"/>
              </a:spcBef>
              <a:buNone/>
            </a:pPr>
            <a:endParaRPr dirty="0">
              <a:latin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016758" y="1013346"/>
            <a:ext cx="3327739" cy="3756547"/>
          </a:xfrm>
          <a:prstGeom prst="rect">
            <a:avLst/>
          </a:prstGeom>
          <a:noFill/>
          <a:ln>
            <a:noFill/>
          </a:ln>
        </p:spPr>
        <p:txBody>
          <a:bodyPr spcFirstLastPara="1" wrap="square" lIns="68575" tIns="34275" rIns="68575" bIns="34275" anchor="t" anchorCtr="0">
            <a:noAutofit/>
          </a:bodyPr>
          <a:lstStyle/>
          <a:p>
            <a:pPr marL="177800" lvl="0" indent="-101600" algn="just">
              <a:lnSpc>
                <a:spcPct val="70000"/>
              </a:lnSpc>
              <a:buSzPts val="1100"/>
              <a:buNone/>
            </a:pPr>
            <a:r>
              <a:rPr lang="en-US" sz="1400" dirty="0">
                <a:latin typeface="Cambria" panose="02040503050406030204" pitchFamily="18" charset="0"/>
                <a:ea typeface="Cambria" panose="02040503050406030204" pitchFamily="18" charset="0"/>
              </a:rPr>
              <a:t>	</a:t>
            </a:r>
            <a:r>
              <a:rPr lang="en-US" sz="1400" dirty="0" smtClean="0">
                <a:latin typeface="Cambria" panose="02040503050406030204" pitchFamily="18" charset="0"/>
                <a:ea typeface="Cambria" panose="02040503050406030204" pitchFamily="18" charset="0"/>
              </a:rPr>
              <a:t>One </a:t>
            </a:r>
            <a:r>
              <a:rPr lang="en-US" sz="1400" dirty="0">
                <a:latin typeface="Cambria" panose="02040503050406030204" pitchFamily="18" charset="0"/>
                <a:ea typeface="Cambria" panose="02040503050406030204" pitchFamily="18" charset="0"/>
              </a:rPr>
              <a:t>of the most important factors for </a:t>
            </a:r>
            <a:r>
              <a:rPr lang="en-US" sz="1400" dirty="0" smtClean="0">
                <a:latin typeface="Cambria" panose="02040503050406030204" pitchFamily="18" charset="0"/>
                <a:ea typeface="Cambria" panose="02040503050406030204" pitchFamily="18" charset="0"/>
              </a:rPr>
              <a:t>assessing investment </a:t>
            </a:r>
            <a:r>
              <a:rPr lang="en-US" sz="1400" dirty="0">
                <a:latin typeface="Cambria" panose="02040503050406030204" pitchFamily="18" charset="0"/>
                <a:ea typeface="Cambria" panose="02040503050406030204" pitchFamily="18" charset="0"/>
              </a:rPr>
              <a:t>attractiveness is </a:t>
            </a:r>
            <a:r>
              <a:rPr lang="en-US" sz="1400" dirty="0" smtClean="0">
                <a:latin typeface="Cambria" panose="02040503050406030204" pitchFamily="18" charset="0"/>
                <a:ea typeface="Cambria" panose="02040503050406030204" pitchFamily="18" charset="0"/>
              </a:rPr>
              <a:t>the </a:t>
            </a:r>
            <a:r>
              <a:rPr lang="en-US" sz="1400" dirty="0">
                <a:latin typeface="Cambria" panose="02040503050406030204" pitchFamily="18" charset="0"/>
                <a:ea typeface="Cambria" panose="02040503050406030204" pitchFamily="18" charset="0"/>
              </a:rPr>
              <a:t>development of legislation on the protection of investment rights, the regulation of the work of foreign investors in the country, the existence of institutions to protect the rights and interests of investors. This is especially true for countries with unstable political institutions.</a:t>
            </a:r>
          </a:p>
          <a:p>
            <a:pPr marL="177800" lvl="0" indent="-101600" algn="just">
              <a:lnSpc>
                <a:spcPct val="70000"/>
              </a:lnSpc>
              <a:buSzPts val="1100"/>
              <a:buNone/>
            </a:pPr>
            <a:endParaRPr lang="en-US" sz="1400" dirty="0">
              <a:latin typeface="Cambria" panose="02040503050406030204" pitchFamily="18" charset="0"/>
              <a:ea typeface="Cambria" panose="02040503050406030204" pitchFamily="18" charset="0"/>
            </a:endParaRPr>
          </a:p>
          <a:p>
            <a:pPr marL="177800" lvl="0" indent="-101600" algn="just">
              <a:lnSpc>
                <a:spcPct val="70000"/>
              </a:lnSpc>
              <a:buSzPts val="1100"/>
              <a:buNone/>
            </a:pPr>
            <a:r>
              <a:rPr lang="en-US" sz="1400" dirty="0" smtClean="0">
                <a:latin typeface="Cambria" panose="02040503050406030204" pitchFamily="18" charset="0"/>
                <a:ea typeface="Cambria" panose="02040503050406030204" pitchFamily="18" charset="0"/>
              </a:rPr>
              <a:t>	We </a:t>
            </a:r>
            <a:r>
              <a:rPr lang="en-US" sz="1400" dirty="0">
                <a:latin typeface="Cambria" panose="02040503050406030204" pitchFamily="18" charset="0"/>
                <a:ea typeface="Cambria" panose="02040503050406030204" pitchFamily="18" charset="0"/>
              </a:rPr>
              <a:t>analyzed the existing legislation on licensing, protection of investors' rights, conducted a review of existing institutions for the protection of investors.</a:t>
            </a:r>
            <a:endParaRPr sz="1400" dirty="0">
              <a:latin typeface="Cambria" panose="02040503050406030204" pitchFamily="18" charset="0"/>
              <a:ea typeface="Cambria" panose="02040503050406030204" pitchFamily="18" charset="0"/>
            </a:endParaRPr>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119328" y="1064667"/>
            <a:ext cx="3249841" cy="3215238"/>
          </a:xfrm>
        </p:spPr>
        <p:txBody>
          <a:bodyPr>
            <a:normAutofit lnSpcReduction="10000"/>
          </a:bodyPr>
          <a:lstStyle/>
          <a:p>
            <a:pPr fontAlgn="t"/>
            <a:r>
              <a:rPr lang="ru-RU" sz="2200" b="1" i="1" dirty="0">
                <a:latin typeface="Cambria" panose="02040503050406030204" pitchFamily="18" charset="0"/>
              </a:rPr>
              <a:t>1-2. </a:t>
            </a:r>
            <a:r>
              <a:rPr lang="en-US" sz="2200" b="1" i="1" dirty="0" smtClean="0">
                <a:latin typeface="Cambria" panose="02040503050406030204" pitchFamily="18" charset="0"/>
              </a:rPr>
              <a:t>Uzbekistan</a:t>
            </a:r>
            <a:endParaRPr lang="ru-RU" sz="2200" dirty="0">
              <a:latin typeface="Cambria" panose="02040503050406030204" pitchFamily="18" charset="0"/>
            </a:endParaRPr>
          </a:p>
          <a:p>
            <a:pPr fontAlgn="t"/>
            <a:r>
              <a:rPr lang="ru-RU" sz="2200" b="1" i="1" dirty="0">
                <a:latin typeface="Cambria" panose="02040503050406030204" pitchFamily="18" charset="0"/>
              </a:rPr>
              <a:t>1-2. </a:t>
            </a:r>
            <a:r>
              <a:rPr lang="en-US" sz="2200" b="1" i="1" dirty="0" smtClean="0">
                <a:latin typeface="Cambria" panose="02040503050406030204" pitchFamily="18" charset="0"/>
              </a:rPr>
              <a:t>Kazakhstan</a:t>
            </a:r>
            <a:endParaRPr lang="ru-RU" sz="2200" dirty="0">
              <a:latin typeface="Cambria" panose="02040503050406030204" pitchFamily="18" charset="0"/>
            </a:endParaRPr>
          </a:p>
          <a:p>
            <a:pPr fontAlgn="t"/>
            <a:r>
              <a:rPr lang="ru-RU" sz="2200" i="1" dirty="0">
                <a:latin typeface="Cambria" panose="02040503050406030204" pitchFamily="18" charset="0"/>
              </a:rPr>
              <a:t>3. </a:t>
            </a:r>
            <a:r>
              <a:rPr lang="en-US" sz="2000" dirty="0">
                <a:solidFill>
                  <a:schemeClr val="tx1"/>
                </a:solidFill>
                <a:latin typeface="Cambria" panose="02040503050406030204" pitchFamily="18" charset="0"/>
                <a:ea typeface="SimSun" panose="02010600030101010101" pitchFamily="2" charset="-122"/>
                <a:cs typeface="font168"/>
              </a:rPr>
              <a:t>Georgia</a:t>
            </a:r>
            <a:endParaRPr lang="ru-RU" sz="2000" dirty="0">
              <a:solidFill>
                <a:schemeClr val="tx1"/>
              </a:solidFill>
              <a:latin typeface="Cambria" panose="02040503050406030204" pitchFamily="18" charset="0"/>
              <a:ea typeface="SimSun" panose="02010600030101010101" pitchFamily="2" charset="-122"/>
              <a:cs typeface="font168"/>
            </a:endParaRPr>
          </a:p>
          <a:p>
            <a:pPr fontAlgn="t"/>
            <a:r>
              <a:rPr lang="ru-RU" sz="2200" i="1" dirty="0" smtClean="0">
                <a:latin typeface="Cambria" panose="02040503050406030204" pitchFamily="18" charset="0"/>
              </a:rPr>
              <a:t>4-5.</a:t>
            </a:r>
            <a:r>
              <a:rPr lang="en-US" sz="2200" i="1" dirty="0" smtClean="0">
                <a:latin typeface="Cambria" panose="02040503050406030204" pitchFamily="18" charset="0"/>
              </a:rPr>
              <a:t>Armenia</a:t>
            </a:r>
            <a:r>
              <a:rPr lang="ru-RU" sz="2200" i="1" dirty="0" smtClean="0">
                <a:latin typeface="Cambria" panose="02040503050406030204" pitchFamily="18" charset="0"/>
              </a:rPr>
              <a:t> </a:t>
            </a:r>
            <a:endParaRPr lang="ru-RU" sz="2200" dirty="0">
              <a:latin typeface="Cambria" panose="02040503050406030204" pitchFamily="18" charset="0"/>
            </a:endParaRPr>
          </a:p>
          <a:p>
            <a:pPr fontAlgn="t"/>
            <a:r>
              <a:rPr lang="ru-RU" sz="2200" i="1" dirty="0">
                <a:latin typeface="Cambria" panose="02040503050406030204" pitchFamily="18" charset="0"/>
              </a:rPr>
              <a:t>4-5. </a:t>
            </a:r>
            <a:r>
              <a:rPr lang="en-US" sz="2200" i="1" dirty="0" smtClean="0">
                <a:latin typeface="Cambria" panose="02040503050406030204" pitchFamily="18" charset="0"/>
              </a:rPr>
              <a:t>Azerbaijan</a:t>
            </a:r>
            <a:endParaRPr lang="ru-RU" sz="2200" i="1" dirty="0">
              <a:latin typeface="Cambria" panose="02040503050406030204" pitchFamily="18" charset="0"/>
            </a:endParaRPr>
          </a:p>
          <a:p>
            <a:pPr fontAlgn="t"/>
            <a:r>
              <a:rPr lang="ru-RU" sz="2200" i="1" dirty="0">
                <a:latin typeface="Cambria" panose="02040503050406030204" pitchFamily="18" charset="0"/>
              </a:rPr>
              <a:t>6. </a:t>
            </a:r>
            <a:r>
              <a:rPr lang="en-US" sz="2200" i="1" dirty="0" smtClean="0">
                <a:latin typeface="Cambria" panose="02040503050406030204" pitchFamily="18" charset="0"/>
              </a:rPr>
              <a:t>Kyrgyzstan</a:t>
            </a:r>
          </a:p>
          <a:p>
            <a:pPr fontAlgn="t"/>
            <a:r>
              <a:rPr lang="ru-RU" sz="2200" i="1" dirty="0" smtClean="0">
                <a:latin typeface="Cambria" panose="02040503050406030204" pitchFamily="18" charset="0"/>
              </a:rPr>
              <a:t>7</a:t>
            </a:r>
            <a:r>
              <a:rPr lang="ru-RU" sz="2200" i="1" dirty="0">
                <a:latin typeface="Cambria" panose="02040503050406030204" pitchFamily="18" charset="0"/>
              </a:rPr>
              <a:t>. </a:t>
            </a:r>
            <a:r>
              <a:rPr lang="en-US" sz="2200" i="1" dirty="0" smtClean="0">
                <a:latin typeface="Cambria" panose="02040503050406030204" pitchFamily="18" charset="0"/>
              </a:rPr>
              <a:t>Tajikistan</a:t>
            </a:r>
            <a:endParaRPr lang="ru-RU" sz="2200" dirty="0">
              <a:latin typeface="Cambria" panose="02040503050406030204" pitchFamily="18" charset="0"/>
            </a:endParaRPr>
          </a:p>
          <a:p>
            <a:pPr fontAlgn="t"/>
            <a:r>
              <a:rPr lang="ru-RU" sz="2200" i="1" dirty="0">
                <a:latin typeface="Cambria" panose="02040503050406030204" pitchFamily="18" charset="0"/>
              </a:rPr>
              <a:t>8. </a:t>
            </a:r>
            <a:r>
              <a:rPr lang="en-US" sz="2200" i="1" dirty="0" smtClean="0">
                <a:latin typeface="Cambria" panose="02040503050406030204" pitchFamily="18" charset="0"/>
              </a:rPr>
              <a:t>Turkmenistan</a:t>
            </a:r>
            <a:endParaRPr lang="ru-RU" sz="2200" i="1" dirty="0">
              <a:latin typeface="Cambria" panose="02040503050406030204" pitchFamily="18" charset="0"/>
            </a:endParaRPr>
          </a:p>
          <a:p>
            <a:pPr fontAlgn="t"/>
            <a:endParaRPr lang="ru-RU" i="1" dirty="0"/>
          </a:p>
          <a:p>
            <a:pPr fontAlgn="t"/>
            <a:endParaRPr lang="ru-RU" i="1" dirty="0"/>
          </a:p>
          <a:p>
            <a:pPr fontAlgn="t"/>
            <a:endParaRPr lang="ru-RU" dirty="0"/>
          </a:p>
          <a:p>
            <a:endParaRPr lang="ru-RU" dirty="0"/>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167185"/>
            <a:ext cx="5889008" cy="846161"/>
          </a:xfrm>
          <a:prstGeom prst="rect">
            <a:avLst/>
          </a:prstGeom>
          <a:noFill/>
          <a:ln>
            <a:noFill/>
          </a:ln>
        </p:spPr>
        <p:txBody>
          <a:bodyPr spcFirstLastPara="1" wrap="square" lIns="68575" tIns="34275" rIns="68575" bIns="34275" anchor="t" anchorCtr="0">
            <a:noAutofit/>
          </a:bodyPr>
          <a:lstStyle/>
          <a:p>
            <a:pPr marL="0" indent="0" algn="ctr">
              <a:lnSpc>
                <a:spcPct val="100000"/>
              </a:lnSpc>
              <a:spcBef>
                <a:spcPts val="0"/>
              </a:spcBef>
              <a:buNone/>
            </a:pPr>
            <a:r>
              <a:rPr lang="en-US" sz="2000" b="1" dirty="0" smtClean="0">
                <a:latin typeface="Cambria" panose="02040503050406030204" pitchFamily="18" charset="0"/>
                <a:ea typeface="Cambria" panose="02040503050406030204" pitchFamily="18" charset="0"/>
              </a:rPr>
              <a:t>Investment</a:t>
            </a:r>
            <a:r>
              <a:rPr lang="en-US" sz="2000" b="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risks</a:t>
            </a:r>
            <a:endParaRPr dirty="0">
              <a:latin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016758" y="1013346"/>
            <a:ext cx="3327739" cy="3756547"/>
          </a:xfrm>
          <a:prstGeom prst="rect">
            <a:avLst/>
          </a:prstGeom>
          <a:noFill/>
          <a:ln>
            <a:noFill/>
          </a:ln>
        </p:spPr>
        <p:txBody>
          <a:bodyPr spcFirstLastPara="1" wrap="square" lIns="68575" tIns="34275" rIns="68575" bIns="34275" anchor="t" anchorCtr="0">
            <a:noAutofit/>
          </a:bodyPr>
          <a:lstStyle/>
          <a:p>
            <a:pPr marL="177800" lvl="0" indent="-101600" algn="just">
              <a:lnSpc>
                <a:spcPct val="70000"/>
              </a:lnSpc>
              <a:buSzPts val="1100"/>
              <a:buNone/>
            </a:pPr>
            <a:r>
              <a:rPr lang="en-US" sz="1400" dirty="0">
                <a:latin typeface="Cambria" panose="02040503050406030204" pitchFamily="18" charset="0"/>
                <a:ea typeface="Cambria" panose="02040503050406030204" pitchFamily="18" charset="0"/>
              </a:rPr>
              <a:t>	</a:t>
            </a:r>
            <a:r>
              <a:rPr lang="en-US" sz="1400" dirty="0" smtClean="0">
                <a:latin typeface="Cambria" panose="02040503050406030204" pitchFamily="18" charset="0"/>
                <a:ea typeface="Cambria" panose="02040503050406030204" pitchFamily="18" charset="0"/>
              </a:rPr>
              <a:t>One </a:t>
            </a:r>
            <a:r>
              <a:rPr lang="en-US" sz="1400" dirty="0">
                <a:latin typeface="Cambria" panose="02040503050406030204" pitchFamily="18" charset="0"/>
                <a:ea typeface="Cambria" panose="02040503050406030204" pitchFamily="18" charset="0"/>
              </a:rPr>
              <a:t>of the most important factors for </a:t>
            </a:r>
            <a:r>
              <a:rPr lang="en-US" sz="1400" dirty="0" smtClean="0">
                <a:latin typeface="Cambria" panose="02040503050406030204" pitchFamily="18" charset="0"/>
                <a:ea typeface="Cambria" panose="02040503050406030204" pitchFamily="18" charset="0"/>
              </a:rPr>
              <a:t>assessing investment </a:t>
            </a:r>
            <a:r>
              <a:rPr lang="en-US" sz="1400" dirty="0">
                <a:latin typeface="Cambria" panose="02040503050406030204" pitchFamily="18" charset="0"/>
                <a:ea typeface="Cambria" panose="02040503050406030204" pitchFamily="18" charset="0"/>
              </a:rPr>
              <a:t>attractiveness is </a:t>
            </a:r>
            <a:r>
              <a:rPr lang="en-US" sz="1400" dirty="0" smtClean="0">
                <a:latin typeface="Cambria" panose="02040503050406030204" pitchFamily="18" charset="0"/>
                <a:ea typeface="Cambria" panose="02040503050406030204" pitchFamily="18" charset="0"/>
              </a:rPr>
              <a:t>the </a:t>
            </a:r>
            <a:r>
              <a:rPr lang="en-US" sz="1400" dirty="0">
                <a:latin typeface="Cambria" panose="02040503050406030204" pitchFamily="18" charset="0"/>
                <a:ea typeface="Cambria" panose="02040503050406030204" pitchFamily="18" charset="0"/>
              </a:rPr>
              <a:t>development of legislation on the protection of investment rights, the regulation of the work of foreign investors in the country, the existence of institutions to protect the rights and interests of investors. This is especially true for countries with unstable political institutions.</a:t>
            </a:r>
          </a:p>
          <a:p>
            <a:pPr marL="177800" lvl="0" indent="-101600" algn="just">
              <a:lnSpc>
                <a:spcPct val="70000"/>
              </a:lnSpc>
              <a:buSzPts val="1100"/>
              <a:buNone/>
            </a:pPr>
            <a:endParaRPr lang="en-US" sz="1400" dirty="0">
              <a:latin typeface="Cambria" panose="02040503050406030204" pitchFamily="18" charset="0"/>
              <a:ea typeface="Cambria" panose="02040503050406030204" pitchFamily="18" charset="0"/>
            </a:endParaRPr>
          </a:p>
          <a:p>
            <a:pPr marL="177800" lvl="0" indent="-101600" algn="just">
              <a:lnSpc>
                <a:spcPct val="70000"/>
              </a:lnSpc>
              <a:buSzPts val="1100"/>
              <a:buNone/>
            </a:pPr>
            <a:r>
              <a:rPr lang="en-US" sz="1400" dirty="0" smtClean="0">
                <a:latin typeface="Cambria" panose="02040503050406030204" pitchFamily="18" charset="0"/>
                <a:ea typeface="Cambria" panose="02040503050406030204" pitchFamily="18" charset="0"/>
              </a:rPr>
              <a:t>	We </a:t>
            </a:r>
            <a:r>
              <a:rPr lang="en-US" sz="1400" dirty="0">
                <a:latin typeface="Cambria" panose="02040503050406030204" pitchFamily="18" charset="0"/>
                <a:ea typeface="Cambria" panose="02040503050406030204" pitchFamily="18" charset="0"/>
              </a:rPr>
              <a:t>analyzed </a:t>
            </a:r>
            <a:r>
              <a:rPr lang="en-US" sz="1400" dirty="0" smtClean="0">
                <a:latin typeface="Cambria" panose="02040503050406030204" pitchFamily="18" charset="0"/>
                <a:ea typeface="Cambria" panose="02040503050406030204" pitchFamily="18" charset="0"/>
              </a:rPr>
              <a:t>negative cases with investors, problems with implementations of laws and legislation  the </a:t>
            </a:r>
            <a:r>
              <a:rPr lang="en-US" sz="1400" dirty="0">
                <a:latin typeface="Cambria" panose="02040503050406030204" pitchFamily="18" charset="0"/>
                <a:ea typeface="Cambria" panose="02040503050406030204" pitchFamily="18" charset="0"/>
              </a:rPr>
              <a:t>protection of investors.</a:t>
            </a:r>
            <a:endParaRPr sz="1400" dirty="0">
              <a:latin typeface="Cambria" panose="02040503050406030204" pitchFamily="18" charset="0"/>
              <a:ea typeface="Cambria" panose="02040503050406030204" pitchFamily="18" charset="0"/>
            </a:endParaRPr>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119328" y="1064667"/>
            <a:ext cx="3249841" cy="3215238"/>
          </a:xfrm>
        </p:spPr>
        <p:txBody>
          <a:bodyPr>
            <a:normAutofit lnSpcReduction="10000"/>
          </a:bodyPr>
          <a:lstStyle/>
          <a:p>
            <a:pPr fontAlgn="t"/>
            <a:r>
              <a:rPr lang="ru-RU" sz="2200" b="1" i="1" dirty="0" smtClean="0">
                <a:latin typeface="Cambria" panose="02040503050406030204" pitchFamily="18" charset="0"/>
              </a:rPr>
              <a:t>1. </a:t>
            </a:r>
            <a:r>
              <a:rPr lang="en-US" sz="2200" b="1" i="1" dirty="0">
                <a:latin typeface="Cambria" panose="02040503050406030204" pitchFamily="18" charset="0"/>
              </a:rPr>
              <a:t>Kazakhstan</a:t>
            </a:r>
            <a:endParaRPr lang="ru-RU" sz="2200" dirty="0">
              <a:latin typeface="Cambria" panose="02040503050406030204" pitchFamily="18" charset="0"/>
            </a:endParaRPr>
          </a:p>
          <a:p>
            <a:pPr fontAlgn="t"/>
            <a:r>
              <a:rPr lang="ru-RU" sz="2200" i="1" dirty="0" smtClean="0">
                <a:latin typeface="Cambria" panose="02040503050406030204" pitchFamily="18" charset="0"/>
              </a:rPr>
              <a:t>2.</a:t>
            </a:r>
            <a:r>
              <a:rPr lang="en-US" sz="2200" i="1" dirty="0">
                <a:latin typeface="Cambria" panose="02040503050406030204" pitchFamily="18" charset="0"/>
              </a:rPr>
              <a:t> Azerbaijan</a:t>
            </a:r>
            <a:endParaRPr lang="ru-RU" sz="2200" i="1" dirty="0">
              <a:latin typeface="Cambria" panose="02040503050406030204" pitchFamily="18" charset="0"/>
            </a:endParaRPr>
          </a:p>
          <a:p>
            <a:pPr fontAlgn="t"/>
            <a:r>
              <a:rPr lang="ru-RU" sz="2200" i="1" dirty="0" smtClean="0">
                <a:latin typeface="Cambria" panose="02040503050406030204" pitchFamily="18" charset="0"/>
              </a:rPr>
              <a:t>3.</a:t>
            </a:r>
            <a:r>
              <a:rPr lang="en-US" sz="2000" dirty="0">
                <a:solidFill>
                  <a:schemeClr val="tx1"/>
                </a:solidFill>
                <a:latin typeface="Cambria" panose="02040503050406030204" pitchFamily="18" charset="0"/>
                <a:ea typeface="SimSun" panose="02010600030101010101" pitchFamily="2" charset="-122"/>
                <a:cs typeface="font168"/>
              </a:rPr>
              <a:t> Georgia</a:t>
            </a:r>
            <a:endParaRPr lang="ru-RU" sz="2000" dirty="0">
              <a:solidFill>
                <a:schemeClr val="tx1"/>
              </a:solidFill>
              <a:latin typeface="Cambria" panose="02040503050406030204" pitchFamily="18" charset="0"/>
              <a:ea typeface="SimSun" panose="02010600030101010101" pitchFamily="2" charset="-122"/>
              <a:cs typeface="font168"/>
            </a:endParaRPr>
          </a:p>
          <a:p>
            <a:pPr fontAlgn="t"/>
            <a:r>
              <a:rPr lang="ru-RU" sz="2200" i="1" dirty="0" smtClean="0">
                <a:latin typeface="Cambria" panose="02040503050406030204" pitchFamily="18" charset="0"/>
              </a:rPr>
              <a:t>4.</a:t>
            </a:r>
            <a:r>
              <a:rPr lang="en-US" sz="2200" i="1" dirty="0" smtClean="0">
                <a:latin typeface="Cambria" panose="02040503050406030204" pitchFamily="18" charset="0"/>
              </a:rPr>
              <a:t>Uzbekistan</a:t>
            </a:r>
            <a:endParaRPr lang="ru-RU" sz="2200" dirty="0">
              <a:latin typeface="Cambria" panose="02040503050406030204" pitchFamily="18" charset="0"/>
            </a:endParaRPr>
          </a:p>
          <a:p>
            <a:pPr fontAlgn="t"/>
            <a:r>
              <a:rPr lang="ru-RU" sz="2200" i="1" dirty="0" smtClean="0">
                <a:latin typeface="Cambria" panose="02040503050406030204" pitchFamily="18" charset="0"/>
              </a:rPr>
              <a:t>5. </a:t>
            </a:r>
            <a:r>
              <a:rPr lang="en-US" sz="2200" i="1" dirty="0" smtClean="0">
                <a:latin typeface="Cambria" panose="02040503050406030204" pitchFamily="18" charset="0"/>
              </a:rPr>
              <a:t>Armenia</a:t>
            </a:r>
            <a:r>
              <a:rPr lang="ru-RU" sz="2200" i="1" dirty="0" smtClean="0">
                <a:latin typeface="Cambria" panose="02040503050406030204" pitchFamily="18" charset="0"/>
              </a:rPr>
              <a:t> </a:t>
            </a:r>
            <a:endParaRPr lang="ru-RU" sz="2200" dirty="0">
              <a:latin typeface="Cambria" panose="02040503050406030204" pitchFamily="18" charset="0"/>
            </a:endParaRPr>
          </a:p>
          <a:p>
            <a:pPr fontAlgn="t"/>
            <a:r>
              <a:rPr lang="ru-RU" sz="2200" i="1" dirty="0" smtClean="0">
                <a:latin typeface="Cambria" panose="02040503050406030204" pitchFamily="18" charset="0"/>
              </a:rPr>
              <a:t>6</a:t>
            </a:r>
            <a:r>
              <a:rPr lang="ru-RU" sz="2200" i="1" dirty="0">
                <a:latin typeface="Cambria" panose="02040503050406030204" pitchFamily="18" charset="0"/>
              </a:rPr>
              <a:t>. </a:t>
            </a:r>
            <a:r>
              <a:rPr lang="en-US" sz="2200" i="1" dirty="0">
                <a:latin typeface="Cambria" panose="02040503050406030204" pitchFamily="18" charset="0"/>
              </a:rPr>
              <a:t>Tajikistan</a:t>
            </a:r>
            <a:endParaRPr lang="ru-RU" sz="2200" dirty="0">
              <a:latin typeface="Cambria" panose="02040503050406030204" pitchFamily="18" charset="0"/>
            </a:endParaRPr>
          </a:p>
          <a:p>
            <a:pPr fontAlgn="t"/>
            <a:r>
              <a:rPr lang="ru-RU" sz="2200" i="1" dirty="0" smtClean="0">
                <a:latin typeface="Cambria" panose="02040503050406030204" pitchFamily="18" charset="0"/>
              </a:rPr>
              <a:t>7.</a:t>
            </a:r>
            <a:r>
              <a:rPr lang="en-US" sz="2200" i="1" dirty="0" smtClean="0">
                <a:latin typeface="Cambria" panose="02040503050406030204" pitchFamily="18" charset="0"/>
              </a:rPr>
              <a:t>Kyrgyzstan</a:t>
            </a:r>
            <a:endParaRPr lang="en-US" sz="2200" i="1" dirty="0" smtClean="0">
              <a:latin typeface="Cambria" panose="02040503050406030204" pitchFamily="18" charset="0"/>
            </a:endParaRPr>
          </a:p>
          <a:p>
            <a:pPr fontAlgn="t"/>
            <a:r>
              <a:rPr lang="ru-RU" sz="2200" i="1" dirty="0" smtClean="0">
                <a:latin typeface="Cambria" panose="02040503050406030204" pitchFamily="18" charset="0"/>
              </a:rPr>
              <a:t>8</a:t>
            </a:r>
            <a:r>
              <a:rPr lang="ru-RU" sz="2200" i="1" dirty="0">
                <a:latin typeface="Cambria" panose="02040503050406030204" pitchFamily="18" charset="0"/>
              </a:rPr>
              <a:t>. </a:t>
            </a:r>
            <a:r>
              <a:rPr lang="en-US" sz="2200" i="1" dirty="0" smtClean="0">
                <a:latin typeface="Cambria" panose="02040503050406030204" pitchFamily="18" charset="0"/>
              </a:rPr>
              <a:t>Turkmenistan</a:t>
            </a:r>
            <a:endParaRPr lang="ru-RU" sz="2200" i="1" dirty="0">
              <a:latin typeface="Cambria" panose="02040503050406030204" pitchFamily="18" charset="0"/>
            </a:endParaRPr>
          </a:p>
          <a:p>
            <a:pPr fontAlgn="t"/>
            <a:endParaRPr lang="ru-RU" i="1" dirty="0"/>
          </a:p>
          <a:p>
            <a:pPr fontAlgn="t"/>
            <a:endParaRPr lang="ru-RU" i="1" dirty="0"/>
          </a:p>
          <a:p>
            <a:pPr fontAlgn="t"/>
            <a:endParaRPr lang="ru-RU" dirty="0"/>
          </a:p>
          <a:p>
            <a:endParaRPr lang="ru-RU" dirty="0"/>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extLst>
      <p:ext uri="{BB962C8B-B14F-4D97-AF65-F5344CB8AC3E}">
        <p14:creationId xmlns:p14="http://schemas.microsoft.com/office/powerpoint/2010/main" val="345738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223950"/>
            <a:ext cx="5889008" cy="846161"/>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r>
              <a:rPr lang="en-US" sz="2000" b="1" dirty="0">
                <a:solidFill>
                  <a:schemeClr val="tx1"/>
                </a:solidFill>
                <a:latin typeface="Cambria" panose="02040503050406030204" pitchFamily="18" charset="0"/>
                <a:ea typeface="Cambria" panose="02040503050406030204" pitchFamily="18" charset="0"/>
              </a:rPr>
              <a:t>Cooperation with EAEU</a:t>
            </a:r>
            <a:endParaRPr sz="2000" b="1" dirty="0">
              <a:solidFill>
                <a:schemeClr val="tx1"/>
              </a:solidFill>
              <a:latin typeface="Cambria" panose="02040503050406030204" pitchFamily="18" charset="0"/>
              <a:ea typeface="Cambria" panose="02040503050406030204" pitchFamily="18" charset="0"/>
            </a:endParaRPr>
          </a:p>
        </p:txBody>
      </p:sp>
      <p:sp>
        <p:nvSpPr>
          <p:cNvPr id="175" name="Google Shape;175;g604131d69f_0_82"/>
          <p:cNvSpPr txBox="1">
            <a:spLocks noGrp="1"/>
          </p:cNvSpPr>
          <p:nvPr>
            <p:ph type="body" idx="1"/>
          </p:nvPr>
        </p:nvSpPr>
        <p:spPr>
          <a:xfrm>
            <a:off x="566217" y="1152727"/>
            <a:ext cx="8011566" cy="3766823"/>
          </a:xfrm>
          <a:prstGeom prst="rect">
            <a:avLst/>
          </a:prstGeom>
          <a:noFill/>
          <a:ln>
            <a:noFill/>
          </a:ln>
        </p:spPr>
        <p:txBody>
          <a:bodyPr spcFirstLastPara="1" wrap="square" lIns="68575" tIns="34275" rIns="68575" bIns="34275" anchor="t" anchorCtr="0">
            <a:noAutofit/>
          </a:bodyPr>
          <a:lstStyle/>
          <a:p>
            <a:pPr marL="0" indent="0" algn="just">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r>
              <a:rPr lang="en-US" sz="1400" dirty="0">
                <a:latin typeface="Cambria" pitchFamily="18" charset="0"/>
              </a:rPr>
              <a:t>The development of the Eurasian Integration Project influence the invest climate in Central Asian and South Caucasian countries</a:t>
            </a:r>
            <a:r>
              <a:rPr lang="ru-RU" sz="1400" dirty="0">
                <a:latin typeface="Cambria" pitchFamily="18" charset="0"/>
              </a:rPr>
              <a:t>. </a:t>
            </a:r>
            <a:r>
              <a:rPr lang="en-US" sz="1400" dirty="0">
                <a:latin typeface="Cambria" pitchFamily="18" charset="0"/>
              </a:rPr>
              <a:t>It includes its opportunities and risks</a:t>
            </a:r>
            <a:r>
              <a:rPr lang="ru-RU" sz="1400" dirty="0">
                <a:latin typeface="Cambria" pitchFamily="18" charset="0"/>
              </a:rPr>
              <a:t>.</a:t>
            </a:r>
          </a:p>
          <a:p>
            <a:pPr marL="0" indent="0">
              <a:buNone/>
            </a:pPr>
            <a:r>
              <a:rPr lang="ru-RU" sz="1400" dirty="0">
                <a:latin typeface="Cambria" pitchFamily="18" charset="0"/>
              </a:rPr>
              <a:t> 	</a:t>
            </a:r>
            <a:r>
              <a:rPr lang="en-US" sz="1400" b="1" dirty="0">
                <a:latin typeface="Cambria" pitchFamily="18" charset="0"/>
              </a:rPr>
              <a:t>Opportunities</a:t>
            </a:r>
            <a:r>
              <a:rPr lang="ru-RU" sz="1400" b="1" dirty="0">
                <a:latin typeface="Cambria" pitchFamily="18" charset="0"/>
              </a:rPr>
              <a:t>:</a:t>
            </a:r>
            <a:r>
              <a:rPr lang="ru-RU" sz="1400" dirty="0">
                <a:latin typeface="Cambria" pitchFamily="18" charset="0"/>
              </a:rPr>
              <a:t> </a:t>
            </a:r>
          </a:p>
          <a:p>
            <a:pPr algn="just"/>
            <a:r>
              <a:rPr lang="en-US" sz="1400" dirty="0">
                <a:latin typeface="Cambria" pitchFamily="18" charset="0"/>
              </a:rPr>
              <a:t>Access to</a:t>
            </a:r>
            <a:r>
              <a:rPr lang="ru-RU" sz="1400" dirty="0">
                <a:latin typeface="Cambria" pitchFamily="18" charset="0"/>
              </a:rPr>
              <a:t> </a:t>
            </a:r>
            <a:r>
              <a:rPr lang="en-US" sz="1400" dirty="0">
                <a:latin typeface="Cambria" pitchFamily="18" charset="0"/>
              </a:rPr>
              <a:t>a capacious EAEU market</a:t>
            </a:r>
            <a:r>
              <a:rPr lang="ru-RU" sz="1400" dirty="0">
                <a:latin typeface="Cambria" pitchFamily="18" charset="0"/>
              </a:rPr>
              <a:t>, </a:t>
            </a:r>
            <a:r>
              <a:rPr lang="en-US" sz="1400" dirty="0">
                <a:latin typeface="Cambria" pitchFamily="18" charset="0"/>
              </a:rPr>
              <a:t>which stretches from the eastern borders of Poland to the shores of the Pacific</a:t>
            </a:r>
          </a:p>
          <a:p>
            <a:pPr algn="just"/>
            <a:r>
              <a:rPr lang="fr-FR" sz="1400" dirty="0">
                <a:latin typeface="Cambria" pitchFamily="18" charset="0"/>
              </a:rPr>
              <a:t>Prospects of mutual creation of production chains</a:t>
            </a:r>
            <a:r>
              <a:rPr lang="ru-RU" sz="1400" dirty="0">
                <a:latin typeface="Cambria" pitchFamily="18" charset="0"/>
              </a:rPr>
              <a:t> </a:t>
            </a:r>
            <a:r>
              <a:rPr lang="en-US" sz="1400" dirty="0">
                <a:latin typeface="Cambria" pitchFamily="18" charset="0"/>
              </a:rPr>
              <a:t>with Russia and Belorussia</a:t>
            </a:r>
            <a:r>
              <a:rPr lang="ru-RU" sz="1400" dirty="0">
                <a:latin typeface="Cambria" pitchFamily="18" charset="0"/>
              </a:rPr>
              <a:t>, </a:t>
            </a:r>
            <a:r>
              <a:rPr lang="en-US" sz="1400" dirty="0">
                <a:latin typeface="Cambria" pitchFamily="18" charset="0"/>
              </a:rPr>
              <a:t>including the field of high-tech products </a:t>
            </a:r>
          </a:p>
          <a:p>
            <a:pPr algn="just"/>
            <a:r>
              <a:rPr lang="en-US" sz="1400" dirty="0">
                <a:latin typeface="Cambria" pitchFamily="18" charset="0"/>
              </a:rPr>
              <a:t>Creation of the most important common markets for EAEU participants by 2025. Markets of: electro energy, natural gas, oil and oil products. This will help with the positive and long-term economic development of the countries-participants</a:t>
            </a:r>
            <a:endParaRPr lang="ru-RU" sz="1400" dirty="0">
              <a:latin typeface="Cambria" pitchFamily="18" charset="0"/>
            </a:endParaRPr>
          </a:p>
          <a:p>
            <a:pPr marL="0" indent="0" algn="just">
              <a:lnSpc>
                <a:spcPct val="100000"/>
              </a:lnSpc>
              <a:spcBef>
                <a:spcPts val="0"/>
              </a:spcBef>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604131d69f_0_1"/>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92" name="Google Shape;92;g604131d69f_0_1"/>
          <p:cNvSpPr txBox="1">
            <a:spLocks noGrp="1"/>
          </p:cNvSpPr>
          <p:nvPr>
            <p:ph type="title"/>
          </p:nvPr>
        </p:nvSpPr>
        <p:spPr>
          <a:xfrm>
            <a:off x="2320119" y="566382"/>
            <a:ext cx="3014425" cy="679993"/>
          </a:xfrm>
          <a:prstGeom prst="rect">
            <a:avLst/>
          </a:prstGeom>
          <a:noFill/>
          <a:ln>
            <a:noFill/>
          </a:ln>
        </p:spPr>
        <p:txBody>
          <a:bodyPr spcFirstLastPara="1" wrap="square" lIns="68575" tIns="34275" rIns="68575" bIns="34275" anchor="b" anchorCtr="0">
            <a:noAutofit/>
          </a:bodyPr>
          <a:lstStyle/>
          <a:p>
            <a:r>
              <a:rPr lang="en-US" dirty="0" smtClean="0"/>
              <a:t/>
            </a:r>
            <a:br>
              <a:rPr lang="en-US" dirty="0" smtClean="0"/>
            </a:br>
            <a:r>
              <a:rPr lang="en-US" dirty="0"/>
              <a:t/>
            </a:r>
            <a:br>
              <a:rPr lang="en-US" dirty="0"/>
            </a:br>
            <a:r>
              <a:rPr lang="en-US" dirty="0" smtClean="0"/>
              <a:t/>
            </a:r>
            <a:br>
              <a:rPr lang="en-US" dirty="0" smtClean="0"/>
            </a:br>
            <a:r>
              <a:rPr lang="en-US" b="1" dirty="0" smtClean="0">
                <a:latin typeface="Cambria" panose="02040503050406030204" pitchFamily="18" charset="0"/>
                <a:ea typeface="Cambria" panose="02040503050406030204" pitchFamily="18" charset="0"/>
              </a:rPr>
              <a:t>Who </a:t>
            </a:r>
            <a:r>
              <a:rPr lang="en-US" b="1" dirty="0">
                <a:latin typeface="Cambria" panose="02040503050406030204" pitchFamily="18" charset="0"/>
                <a:ea typeface="Cambria" panose="02040503050406030204" pitchFamily="18" charset="0"/>
              </a:rPr>
              <a:t>we are</a:t>
            </a:r>
            <a:r>
              <a:rPr lang="en-US" dirty="0"/>
              <a:t/>
            </a:r>
            <a:br>
              <a:rPr lang="en-US" dirty="0"/>
            </a:br>
            <a:endParaRPr b="1" dirty="0">
              <a:latin typeface="Cambria" panose="02040503050406030204" pitchFamily="18" charset="0"/>
              <a:ea typeface="Roboto Black" panose="02000000000000000000"/>
              <a:cs typeface="Roboto Black" panose="02000000000000000000"/>
              <a:sym typeface="Roboto Black" panose="02000000000000000000"/>
            </a:endParaRPr>
          </a:p>
        </p:txBody>
      </p:sp>
      <p:sp>
        <p:nvSpPr>
          <p:cNvPr id="93" name="Google Shape;93;g604131d69f_0_1"/>
          <p:cNvSpPr txBox="1">
            <a:spLocks noGrp="1"/>
          </p:cNvSpPr>
          <p:nvPr>
            <p:ph type="body" idx="1"/>
          </p:nvPr>
        </p:nvSpPr>
        <p:spPr>
          <a:xfrm>
            <a:off x="2385544" y="1335725"/>
            <a:ext cx="5106600" cy="2561400"/>
          </a:xfrm>
          <a:prstGeom prst="rect">
            <a:avLst/>
          </a:prstGeom>
          <a:noFill/>
          <a:ln>
            <a:noFill/>
          </a:ln>
        </p:spPr>
        <p:txBody>
          <a:bodyPr spcFirstLastPara="1" wrap="square" lIns="68575" tIns="34275" rIns="68575" bIns="34275" anchor="t" anchorCtr="0">
            <a:noAutofit/>
          </a:bodyPr>
          <a:lstStyle/>
          <a:p>
            <a:pPr marL="76200" indent="0">
              <a:buNone/>
            </a:pPr>
            <a:r>
              <a:rPr lang="en-US" sz="1800" dirty="0" smtClean="0">
                <a:latin typeface="Cambria" panose="02040503050406030204" pitchFamily="18" charset="0"/>
                <a:ea typeface="Cambria" panose="02040503050406030204" pitchFamily="18" charset="0"/>
              </a:rPr>
              <a:t>Expert </a:t>
            </a:r>
            <a:r>
              <a:rPr lang="en-US" sz="1800" dirty="0">
                <a:latin typeface="Cambria" panose="02040503050406030204" pitchFamily="18" charset="0"/>
                <a:ea typeface="Cambria" panose="02040503050406030204" pitchFamily="18" charset="0"/>
              </a:rPr>
              <a:t>Center "Eurasian Development" or ECED</a:t>
            </a:r>
          </a:p>
          <a:p>
            <a:r>
              <a:rPr lang="en-US" sz="1800" dirty="0">
                <a:latin typeface="Cambria" panose="02040503050406030204" pitchFamily="18" charset="0"/>
                <a:ea typeface="Cambria" panose="02040503050406030204" pitchFamily="18" charset="0"/>
              </a:rPr>
              <a:t>— Founded in 2013;</a:t>
            </a:r>
          </a:p>
          <a:p>
            <a:r>
              <a:rPr lang="en-US" sz="1800" dirty="0">
                <a:latin typeface="Cambria" panose="02040503050406030204" pitchFamily="18" charset="0"/>
                <a:ea typeface="Cambria" panose="02040503050406030204" pitchFamily="18" charset="0"/>
              </a:rPr>
              <a:t>— Unites leading experts from Russia, post-Soviet </a:t>
            </a:r>
            <a:r>
              <a:rPr lang="en-US" sz="1800" dirty="0" smtClean="0">
                <a:latin typeface="Cambria" panose="02040503050406030204" pitchFamily="18" charset="0"/>
                <a:ea typeface="Cambria" panose="02040503050406030204" pitchFamily="18" charset="0"/>
              </a:rPr>
              <a:t>countries</a:t>
            </a:r>
            <a:r>
              <a:rPr lang="en-US" sz="1800" dirty="0" smtClean="0">
                <a:latin typeface="Cambria" panose="02040503050406030204" pitchFamily="18" charset="0"/>
                <a:ea typeface="Cambria" panose="02040503050406030204" pitchFamily="18" charset="0"/>
              </a:rPr>
              <a:t>,</a:t>
            </a:r>
            <a:r>
              <a:rPr lang="ru-RU" sz="1800" dirty="0" smtClean="0">
                <a:latin typeface="Cambria" panose="02040503050406030204" pitchFamily="18" charset="0"/>
                <a:ea typeface="Cambria" panose="02040503050406030204" pitchFamily="18" charset="0"/>
              </a:rPr>
              <a:t> </a:t>
            </a:r>
            <a:r>
              <a:rPr lang="en-US" sz="1800" dirty="0" smtClean="0">
                <a:latin typeface="Cambria" panose="02040503050406030204" pitchFamily="18" charset="0"/>
                <a:ea typeface="Cambria" panose="02040503050406030204" pitchFamily="18" charset="0"/>
              </a:rPr>
              <a:t>Turkey </a:t>
            </a:r>
            <a:r>
              <a:rPr lang="en-US" sz="1800" dirty="0">
                <a:latin typeface="Cambria" panose="02040503050406030204" pitchFamily="18" charset="0"/>
                <a:ea typeface="Cambria" panose="02040503050406030204" pitchFamily="18" charset="0"/>
              </a:rPr>
              <a:t>and Iran;</a:t>
            </a:r>
          </a:p>
          <a:p>
            <a:r>
              <a:rPr lang="en-US" sz="1800" dirty="0">
                <a:latin typeface="Cambria" panose="02040503050406030204" pitchFamily="18" charset="0"/>
                <a:ea typeface="Cambria" panose="02040503050406030204" pitchFamily="18" charset="0"/>
              </a:rPr>
              <a:t>— Provides services as a specialized agency for political and</a:t>
            </a:r>
          </a:p>
          <a:p>
            <a:r>
              <a:rPr lang="en-US" sz="1800" dirty="0">
                <a:latin typeface="Cambria" panose="02040503050406030204" pitchFamily="18" charset="0"/>
                <a:ea typeface="Cambria" panose="02040503050406030204" pitchFamily="18" charset="0"/>
              </a:rPr>
              <a:t>investment consulting and project support in the region.</a:t>
            </a:r>
            <a:endParaRPr sz="1700" dirty="0">
              <a:latin typeface="Cambria" panose="02040503050406030204" pitchFamily="18" charset="0"/>
              <a:ea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100" dirty="0"/>
          </a:p>
        </p:txBody>
      </p:sp>
      <p:pic>
        <p:nvPicPr>
          <p:cNvPr id="94" name="Google Shape;94;g604131d69f_0_1"/>
          <p:cNvPicPr preferRelativeResize="0"/>
          <p:nvPr/>
        </p:nvPicPr>
        <p:blipFill rotWithShape="1">
          <a:blip r:embed="rId4"/>
          <a:srcRect/>
          <a:stretch>
            <a:fillRect/>
          </a:stretch>
        </p:blipFill>
        <p:spPr>
          <a:xfrm>
            <a:off x="395250" y="4447481"/>
            <a:ext cx="892294" cy="407568"/>
          </a:xfrm>
          <a:prstGeom prst="rect">
            <a:avLst/>
          </a:prstGeom>
          <a:noFill/>
          <a:ln>
            <a:noFill/>
          </a:ln>
        </p:spPr>
      </p:pic>
      <p:cxnSp>
        <p:nvCxnSpPr>
          <p:cNvPr id="95" name="Google Shape;95;g604131d69f_0_1"/>
          <p:cNvCxnSpPr/>
          <p:nvPr/>
        </p:nvCxnSpPr>
        <p:spPr>
          <a:xfrm>
            <a:off x="2471215" y="1246375"/>
            <a:ext cx="1083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197893"/>
            <a:ext cx="5889008" cy="846161"/>
          </a:xfrm>
          <a:prstGeom prst="rect">
            <a:avLst/>
          </a:prstGeom>
          <a:noFill/>
          <a:ln>
            <a:noFill/>
          </a:ln>
        </p:spPr>
        <p:txBody>
          <a:bodyPr spcFirstLastPara="1" wrap="square" lIns="68575" tIns="34275" rIns="68575" bIns="34275" anchor="t" anchorCtr="0">
            <a:noAutofit/>
          </a:bodyPr>
          <a:lstStyle/>
          <a:p>
            <a:pPr marL="0" indent="0" algn="ctr">
              <a:lnSpc>
                <a:spcPct val="100000"/>
              </a:lnSpc>
              <a:spcBef>
                <a:spcPts val="0"/>
              </a:spcBef>
              <a:buNone/>
            </a:pPr>
            <a:r>
              <a:rPr lang="ru-RU" dirty="0">
                <a:latin typeface="Cambria" panose="02040503050406030204" pitchFamily="18" charset="0"/>
                <a:ea typeface="Roboto Light" panose="02000000000000000000"/>
                <a:cs typeface="Roboto Light" panose="02000000000000000000"/>
                <a:sym typeface="Roboto Light" panose="02000000000000000000"/>
              </a:rPr>
              <a:t/>
            </a:r>
            <a:br>
              <a:rPr lang="ru-RU" dirty="0">
                <a:latin typeface="Cambria" panose="02040503050406030204" pitchFamily="18" charset="0"/>
                <a:ea typeface="Roboto Light" panose="02000000000000000000"/>
                <a:cs typeface="Roboto Light" panose="02000000000000000000"/>
                <a:sym typeface="Roboto Light" panose="02000000000000000000"/>
              </a:rPr>
            </a:br>
            <a:r>
              <a:rPr lang="en-US" sz="2000" b="1" dirty="0">
                <a:solidFill>
                  <a:schemeClr val="tx1"/>
                </a:solidFill>
                <a:latin typeface="Cambria" panose="02040503050406030204" pitchFamily="18" charset="0"/>
                <a:ea typeface="Cambria" panose="02040503050406030204" pitchFamily="18" charset="0"/>
              </a:rPr>
              <a:t>Cooperation with EAEU</a:t>
            </a:r>
          </a:p>
          <a:p>
            <a:pPr marL="0" indent="0" algn="ctr">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100" dirty="0"/>
          </a:p>
        </p:txBody>
      </p:sp>
      <p:sp>
        <p:nvSpPr>
          <p:cNvPr id="175" name="Google Shape;175;g604131d69f_0_82"/>
          <p:cNvSpPr txBox="1">
            <a:spLocks noGrp="1"/>
          </p:cNvSpPr>
          <p:nvPr>
            <p:ph type="body" idx="1"/>
          </p:nvPr>
        </p:nvSpPr>
        <p:spPr>
          <a:xfrm>
            <a:off x="1173706" y="1241947"/>
            <a:ext cx="7485797"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0" indent="0">
              <a:buNone/>
            </a:pPr>
            <a:r>
              <a:rPr lang="en-US" sz="1400" b="1" dirty="0">
                <a:latin typeface="Cambria" pitchFamily="18" charset="0"/>
              </a:rPr>
              <a:t>Opportunities </a:t>
            </a:r>
            <a:r>
              <a:rPr lang="ru-RU" sz="1400" b="1" dirty="0">
                <a:latin typeface="Cambria" pitchFamily="18" charset="0"/>
              </a:rPr>
              <a:t>:</a:t>
            </a:r>
            <a:r>
              <a:rPr lang="ru-RU" sz="1400" dirty="0">
                <a:latin typeface="Cambria" pitchFamily="18" charset="0"/>
              </a:rPr>
              <a:t> </a:t>
            </a:r>
          </a:p>
          <a:p>
            <a:pPr lvl="0" algn="just"/>
            <a:r>
              <a:rPr lang="en-US" sz="1400" dirty="0">
                <a:latin typeface="Cambria" pitchFamily="18" charset="0"/>
              </a:rPr>
              <a:t>Opportunity of collective defense of economic interests and joint entry into the markets of third countries with whom the EAEU has concluded agreements on the establishment of free trade zones</a:t>
            </a:r>
            <a:endParaRPr lang="ru-RU" sz="1400" dirty="0">
              <a:latin typeface="Cambria" pitchFamily="18" charset="0"/>
            </a:endParaRPr>
          </a:p>
          <a:p>
            <a:pPr lvl="0" algn="just"/>
            <a:r>
              <a:rPr lang="en-US" sz="1400" dirty="0">
                <a:latin typeface="Cambria" pitchFamily="18" charset="0"/>
              </a:rPr>
              <a:t>Access to </a:t>
            </a:r>
            <a:r>
              <a:rPr lang="fr-FR" sz="1400" dirty="0">
                <a:latin typeface="Cambria" pitchFamily="18" charset="0"/>
              </a:rPr>
              <a:t>additional sources of funding</a:t>
            </a:r>
            <a:r>
              <a:rPr lang="ru-RU" sz="1400" dirty="0">
                <a:latin typeface="Cambria" pitchFamily="18" charset="0"/>
              </a:rPr>
              <a:t>— </a:t>
            </a:r>
            <a:r>
              <a:rPr lang="en-US" sz="1400" dirty="0">
                <a:latin typeface="Cambria" pitchFamily="18" charset="0"/>
              </a:rPr>
              <a:t>credits of the Eurasian Development Bank and the Eurasian Stabilization and Development Fund</a:t>
            </a:r>
          </a:p>
          <a:p>
            <a:pPr lvl="0" algn="just"/>
            <a:r>
              <a:rPr lang="en-US" sz="1400" dirty="0">
                <a:latin typeface="Cambria" pitchFamily="18" charset="0"/>
              </a:rPr>
              <a:t>Introduction of unified principles of macroeconomic regulation practices based on modern world practices, and the coordination of economic policies</a:t>
            </a:r>
            <a:endParaRPr lang="ru-RU" sz="1400" dirty="0">
              <a:latin typeface="Cambria" pitchFamily="18" charset="0"/>
            </a:endParaRPr>
          </a:p>
          <a:p>
            <a:pPr marL="76200" indent="0">
              <a:lnSpc>
                <a:spcPct val="70000"/>
              </a:lnSpc>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924335" y="197893"/>
            <a:ext cx="5889008" cy="846161"/>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084580" y="941705"/>
            <a:ext cx="3406775" cy="3668395"/>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1183848" y="43345"/>
            <a:ext cx="6776301" cy="518615"/>
          </a:xfrm>
        </p:spPr>
        <p:txBody>
          <a:bodyPr>
            <a:normAutofit/>
          </a:bodyPr>
          <a:lstStyle/>
          <a:p>
            <a:pPr marL="76200" indent="0" algn="ctr">
              <a:buNone/>
            </a:pPr>
            <a:r>
              <a:rPr lang="en-US" b="1" dirty="0" smtClean="0">
                <a:latin typeface="Cambria" panose="02040503050406030204" pitchFamily="18" charset="0"/>
              </a:rPr>
              <a:t>Total ranking</a:t>
            </a:r>
            <a:endParaRPr lang="ru-RU" b="1" dirty="0">
              <a:latin typeface="Cambria" panose="020405030504060302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40325292"/>
              </p:ext>
            </p:extLst>
          </p:nvPr>
        </p:nvGraphicFramePr>
        <p:xfrm>
          <a:off x="757532" y="643565"/>
          <a:ext cx="7628935" cy="4219307"/>
        </p:xfrm>
        <a:graphic>
          <a:graphicData uri="http://schemas.openxmlformats.org/drawingml/2006/table">
            <a:tbl>
              <a:tblPr firstRow="1" firstCol="1" bandRow="1">
                <a:tableStyleId>{69CF1AB2-1976-4502-BF36-3FF5EA218861}</a:tableStyleId>
              </a:tblPr>
              <a:tblGrid>
                <a:gridCol w="1992666"/>
                <a:gridCol w="814389"/>
                <a:gridCol w="550213"/>
                <a:gridCol w="566382"/>
                <a:gridCol w="675330"/>
                <a:gridCol w="713682"/>
                <a:gridCol w="872128"/>
                <a:gridCol w="712337"/>
                <a:gridCol w="731808"/>
              </a:tblGrid>
              <a:tr h="640012">
                <a:tc>
                  <a:txBody>
                    <a:bodyPr/>
                    <a:lstStyle/>
                    <a:p>
                      <a:pPr algn="ctr">
                        <a:lnSpc>
                          <a:spcPct val="105000"/>
                        </a:lnSpc>
                        <a:spcAft>
                          <a:spcPts val="800"/>
                        </a:spcAft>
                      </a:pPr>
                      <a:r>
                        <a:rPr lang="en-US" sz="14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400" b="1" dirty="0" smtClean="0">
                          <a:solidFill>
                            <a:schemeClr val="tx1"/>
                          </a:solidFill>
                          <a:effectLst/>
                          <a:latin typeface="Cambria" panose="02040503050406030204" pitchFamily="18" charset="0"/>
                          <a:ea typeface="SimSun" panose="02010600030101010101" pitchFamily="2" charset="-122"/>
                          <a:cs typeface="font168"/>
                        </a:rPr>
                        <a:t>criteria</a:t>
                      </a:r>
                    </a:p>
                    <a:p>
                      <a:pPr>
                        <a:lnSpc>
                          <a:spcPct val="105000"/>
                        </a:lnSpc>
                        <a:spcAft>
                          <a:spcPts val="800"/>
                        </a:spcAft>
                      </a:pP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nSpc>
                          <a:spcPct val="105000"/>
                        </a:lnSpc>
                        <a:spcAft>
                          <a:spcPts val="800"/>
                        </a:spcAft>
                      </a:pPr>
                      <a:r>
                        <a:rPr lang="en-US" dirty="0" err="1" smtClean="0"/>
                        <a:t>Azer</a:t>
                      </a:r>
                      <a:r>
                        <a:rPr lang="en-US" dirty="0" smtClean="0"/>
                        <a:t>.</a:t>
                      </a:r>
                      <a:endParaRPr lang="ru-RU" dirty="0"/>
                    </a:p>
                  </a:txBody>
                  <a:tcPr marL="68580" marR="68580" marT="0" marB="0"/>
                </a:tc>
                <a:tc>
                  <a:txBody>
                    <a:bodyPr/>
                    <a:lstStyle/>
                    <a:p>
                      <a:pPr>
                        <a:lnSpc>
                          <a:spcPct val="105000"/>
                        </a:lnSpc>
                        <a:spcAft>
                          <a:spcPts val="800"/>
                        </a:spcAft>
                      </a:pPr>
                      <a:r>
                        <a:rPr lang="en-US" dirty="0" smtClean="0">
                          <a:latin typeface="+mn-lt"/>
                          <a:ea typeface="+mn-ea"/>
                          <a:cs typeface="+mn-cs"/>
                        </a:rPr>
                        <a:t>Arm.</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nSpc>
                          <a:spcPct val="105000"/>
                        </a:lnSpc>
                        <a:spcAft>
                          <a:spcPts val="800"/>
                        </a:spcAft>
                      </a:pPr>
                      <a:r>
                        <a:rPr lang="en-US" altLang="en-US" dirty="0" smtClean="0">
                          <a:latin typeface="+mn-lt"/>
                          <a:ea typeface="+mn-ea"/>
                          <a:cs typeface="+mn-cs"/>
                        </a:rPr>
                        <a:t>Geo.</a:t>
                      </a:r>
                      <a:endParaRPr lang="ru-RU" altLang="en-US" dirty="0">
                        <a:latin typeface="Calibri" panose="020F0502020204030204" pitchFamily="34" charset="0"/>
                        <a:ea typeface="SimSun" panose="02010600030101010101" pitchFamily="2" charset="-122"/>
                        <a:cs typeface="font168"/>
                      </a:endParaRPr>
                    </a:p>
                  </a:txBody>
                  <a:tcPr marL="68580" marR="68580" marT="0" marB="0"/>
                </a:tc>
                <a:tc>
                  <a:txBody>
                    <a:bodyPr/>
                    <a:lstStyle/>
                    <a:p>
                      <a:pPr>
                        <a:lnSpc>
                          <a:spcPct val="105000"/>
                        </a:lnSpc>
                        <a:spcAft>
                          <a:spcPts val="800"/>
                        </a:spcAft>
                        <a:buNone/>
                      </a:pPr>
                      <a:r>
                        <a:rPr lang="en-US" dirty="0" err="1" smtClean="0"/>
                        <a:t>Kyrg</a:t>
                      </a:r>
                      <a:r>
                        <a:rPr lang="ru-RU" dirty="0" smtClean="0"/>
                        <a:t>.</a:t>
                      </a:r>
                      <a:endParaRPr lang="ru-RU" dirty="0"/>
                    </a:p>
                  </a:txBody>
                  <a:tcPr marL="68580" marR="68580" marT="0" marB="0"/>
                </a:tc>
                <a:tc>
                  <a:txBody>
                    <a:bodyPr/>
                    <a:lstStyle/>
                    <a:p>
                      <a:pPr>
                        <a:lnSpc>
                          <a:spcPct val="105000"/>
                        </a:lnSpc>
                        <a:spcAft>
                          <a:spcPts val="800"/>
                        </a:spcAft>
                        <a:buNone/>
                      </a:pPr>
                      <a:r>
                        <a:rPr lang="en-US" dirty="0" smtClean="0"/>
                        <a:t>Kazak</a:t>
                      </a:r>
                      <a:r>
                        <a:rPr lang="ru-RU" dirty="0" smtClean="0"/>
                        <a:t>.</a:t>
                      </a:r>
                      <a:endParaRPr lang="ru-RU" dirty="0"/>
                    </a:p>
                  </a:txBody>
                  <a:tcPr marL="68580" marR="68580" marT="0" marB="0"/>
                </a:tc>
                <a:tc>
                  <a:txBody>
                    <a:bodyPr/>
                    <a:lstStyle/>
                    <a:p>
                      <a:pPr>
                        <a:lnSpc>
                          <a:spcPct val="105000"/>
                        </a:lnSpc>
                        <a:spcAft>
                          <a:spcPts val="800"/>
                        </a:spcAft>
                        <a:buNone/>
                      </a:pPr>
                      <a:r>
                        <a:rPr lang="en-US" dirty="0" smtClean="0"/>
                        <a:t>Taj</a:t>
                      </a:r>
                      <a:r>
                        <a:rPr lang="ru-RU" dirty="0" smtClean="0"/>
                        <a:t>.</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nSpc>
                          <a:spcPct val="105000"/>
                        </a:lnSpc>
                        <a:spcAft>
                          <a:spcPts val="800"/>
                        </a:spcAft>
                      </a:pPr>
                      <a:r>
                        <a:rPr lang="en-US" dirty="0" smtClean="0"/>
                        <a:t>Turk</a:t>
                      </a:r>
                      <a:r>
                        <a:rPr lang="ru-RU" dirty="0" smtClean="0"/>
                        <a:t>.</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nSpc>
                          <a:spcPct val="105000"/>
                        </a:lnSpc>
                        <a:spcAft>
                          <a:spcPts val="800"/>
                        </a:spcAft>
                        <a:buNone/>
                      </a:pPr>
                      <a:r>
                        <a:rPr lang="en-US" dirty="0" err="1" smtClean="0"/>
                        <a:t>Uzb</a:t>
                      </a:r>
                      <a:r>
                        <a:rPr lang="ru-RU" dirty="0" smtClean="0"/>
                        <a:t>.</a:t>
                      </a:r>
                      <a:endParaRPr lang="ru-RU" dirty="0">
                        <a:latin typeface="Calibri" panose="020F0502020204030204" pitchFamily="34" charset="0"/>
                        <a:ea typeface="SimSun" panose="02010600030101010101" pitchFamily="2" charset="-122"/>
                        <a:cs typeface="font168"/>
                      </a:endParaRPr>
                    </a:p>
                  </a:txBody>
                  <a:tcPr marL="68580" marR="68580" marT="0" marB="0"/>
                </a:tc>
              </a:tr>
              <a:tr h="433116">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Investment</a:t>
                      </a:r>
                      <a:r>
                        <a:rPr lang="en-US" baseline="0" dirty="0" smtClean="0">
                          <a:latin typeface="Calibri" panose="020F0502020204030204" pitchFamily="34" charset="0"/>
                          <a:ea typeface="SimSun" panose="02010600030101010101" pitchFamily="2" charset="-122"/>
                          <a:cs typeface="font168"/>
                        </a:rPr>
                        <a:t> ratings</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3.83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3.16</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4.5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dirty="0"/>
                        <a:t>2.5</a:t>
                      </a:r>
                    </a:p>
                  </a:txBody>
                  <a:tcPr marL="68580" marR="68580" marT="0" marB="0"/>
                </a:tc>
                <a:tc>
                  <a:txBody>
                    <a:bodyPr/>
                    <a:lstStyle/>
                    <a:p>
                      <a:pPr algn="l">
                        <a:lnSpc>
                          <a:spcPct val="105000"/>
                        </a:lnSpc>
                        <a:spcAft>
                          <a:spcPts val="800"/>
                        </a:spcAft>
                        <a:buNone/>
                      </a:pPr>
                      <a:r>
                        <a:rPr lang="ru-RU" dirty="0"/>
                        <a:t>4</a:t>
                      </a:r>
                    </a:p>
                  </a:txBody>
                  <a:tcPr marL="68580" marR="68580" marT="0" marB="0"/>
                </a:tc>
                <a:tc>
                  <a:txBody>
                    <a:bodyPr/>
                    <a:lstStyle/>
                    <a:p>
                      <a:pPr algn="l">
                        <a:lnSpc>
                          <a:spcPct val="105000"/>
                        </a:lnSpc>
                        <a:spcAft>
                          <a:spcPts val="800"/>
                        </a:spcAft>
                        <a:buNone/>
                      </a:pPr>
                      <a:r>
                        <a:rPr lang="ru-RU"/>
                        <a:t>1.66</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2.66</a:t>
                      </a:r>
                      <a:endParaRPr lang="ru-RU">
                        <a:latin typeface="Calibri" panose="020F0502020204030204" pitchFamily="34" charset="0"/>
                        <a:ea typeface="SimSun" panose="02010600030101010101" pitchFamily="2" charset="-122"/>
                        <a:cs typeface="font168"/>
                      </a:endParaRPr>
                    </a:p>
                  </a:txBody>
                  <a:tcPr marL="68580" marR="68580" marT="0" marB="0"/>
                </a:tc>
              </a:tr>
              <a:tr h="344447">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Macroeconomics</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3.83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a:t>
                      </a:r>
                    </a:p>
                  </a:txBody>
                  <a:tcPr marL="68580" marR="68580" marT="0" marB="0"/>
                </a:tc>
                <a:tc>
                  <a:txBody>
                    <a:bodyPr/>
                    <a:lstStyle/>
                    <a:p>
                      <a:pPr algn="l">
                        <a:lnSpc>
                          <a:spcPct val="105000"/>
                        </a:lnSpc>
                        <a:spcAft>
                          <a:spcPts val="800"/>
                        </a:spcAft>
                        <a:buNone/>
                      </a:pPr>
                      <a:r>
                        <a:rPr lang="ru-RU"/>
                        <a:t>5</a:t>
                      </a:r>
                    </a:p>
                  </a:txBody>
                  <a:tcPr marL="68580" marR="68580" marT="0" marB="0"/>
                </a:tc>
                <a:tc>
                  <a:txBody>
                    <a:bodyPr/>
                    <a:lstStyle/>
                    <a:p>
                      <a:pPr algn="l">
                        <a:lnSpc>
                          <a:spcPct val="105000"/>
                        </a:lnSpc>
                        <a:spcAft>
                          <a:spcPts val="800"/>
                        </a:spcAft>
                        <a:buNone/>
                      </a:pPr>
                      <a:r>
                        <a:rPr lang="ru-RU"/>
                        <a:t>1.66</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r>
              <a:tr h="412654">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Connectivity</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4.5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1.75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3</a:t>
                      </a:r>
                    </a:p>
                  </a:txBody>
                  <a:tcPr marL="68580" marR="68580" marT="0" marB="0"/>
                </a:tc>
                <a:tc>
                  <a:txBody>
                    <a:bodyPr/>
                    <a:lstStyle/>
                    <a:p>
                      <a:pPr algn="l">
                        <a:lnSpc>
                          <a:spcPct val="105000"/>
                        </a:lnSpc>
                        <a:spcAft>
                          <a:spcPts val="800"/>
                        </a:spcAft>
                        <a:buNone/>
                      </a:pPr>
                      <a:r>
                        <a:rPr lang="ru-RU"/>
                        <a:t>4.25</a:t>
                      </a:r>
                    </a:p>
                  </a:txBody>
                  <a:tcPr marL="68580" marR="68580" marT="0" marB="0"/>
                </a:tc>
                <a:tc>
                  <a:txBody>
                    <a:bodyPr/>
                    <a:lstStyle/>
                    <a:p>
                      <a:pPr algn="l">
                        <a:lnSpc>
                          <a:spcPct val="105000"/>
                        </a:lnSpc>
                        <a:spcAft>
                          <a:spcPts val="800"/>
                        </a:spcAft>
                        <a:buNone/>
                      </a:pPr>
                      <a:r>
                        <a:rPr lang="ru-RU"/>
                        <a:t>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1</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4</a:t>
                      </a:r>
                      <a:endParaRPr lang="ru-RU">
                        <a:latin typeface="Calibri" panose="020F0502020204030204" pitchFamily="34" charset="0"/>
                        <a:ea typeface="SimSun" panose="02010600030101010101" pitchFamily="2" charset="-122"/>
                        <a:cs typeface="font168"/>
                      </a:endParaRPr>
                    </a:p>
                  </a:txBody>
                  <a:tcPr marL="68580" marR="68580" marT="0" marB="0"/>
                </a:tc>
              </a:tr>
              <a:tr h="391681">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Programs</a:t>
                      </a:r>
                      <a:r>
                        <a:rPr lang="en-US" baseline="0" dirty="0" smtClean="0">
                          <a:latin typeface="Calibri" panose="020F0502020204030204" pitchFamily="34" charset="0"/>
                          <a:ea typeface="SimSun" panose="02010600030101010101" pitchFamily="2" charset="-122"/>
                          <a:cs typeface="font168"/>
                        </a:rPr>
                        <a:t> of development</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2</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3.75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2.75</a:t>
                      </a:r>
                    </a:p>
                  </a:txBody>
                  <a:tcPr marL="68580" marR="68580" marT="0" marB="0"/>
                </a:tc>
                <a:tc>
                  <a:txBody>
                    <a:bodyPr/>
                    <a:lstStyle/>
                    <a:p>
                      <a:pPr algn="l">
                        <a:lnSpc>
                          <a:spcPct val="105000"/>
                        </a:lnSpc>
                        <a:spcAft>
                          <a:spcPts val="800"/>
                        </a:spcAft>
                        <a:buNone/>
                      </a:pPr>
                      <a:r>
                        <a:rPr lang="ru-RU"/>
                        <a:t>4.75</a:t>
                      </a:r>
                    </a:p>
                  </a:txBody>
                  <a:tcPr marL="68580" marR="68580" marT="0" marB="0"/>
                </a:tc>
                <a:tc>
                  <a:txBody>
                    <a:bodyPr/>
                    <a:lstStyle/>
                    <a:p>
                      <a:pPr algn="l">
                        <a:lnSpc>
                          <a:spcPct val="105000"/>
                        </a:lnSpc>
                        <a:spcAft>
                          <a:spcPts val="800"/>
                        </a:spcAft>
                        <a:buNone/>
                      </a:pPr>
                      <a:r>
                        <a:rPr lang="ru-RU"/>
                        <a:t>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1</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4.75</a:t>
                      </a:r>
                      <a:endParaRPr lang="ru-RU">
                        <a:latin typeface="Calibri" panose="020F0502020204030204" pitchFamily="34" charset="0"/>
                        <a:ea typeface="SimSun" panose="02010600030101010101" pitchFamily="2" charset="-122"/>
                        <a:cs typeface="font168"/>
                      </a:endParaRPr>
                    </a:p>
                  </a:txBody>
                  <a:tcPr marL="68580" marR="68580" marT="0" marB="0"/>
                </a:tc>
              </a:tr>
              <a:tr h="412654">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Political</a:t>
                      </a:r>
                      <a:r>
                        <a:rPr lang="en-US" baseline="0" dirty="0" smtClean="0">
                          <a:latin typeface="Calibri" panose="020F0502020204030204" pitchFamily="34" charset="0"/>
                          <a:ea typeface="SimSun" panose="02010600030101010101" pitchFamily="2" charset="-122"/>
                          <a:cs typeface="font168"/>
                        </a:rPr>
                        <a:t> stability</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4.25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2.25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3</a:t>
                      </a:r>
                    </a:p>
                  </a:txBody>
                  <a:tcPr marL="68580" marR="68580" marT="0" marB="0"/>
                </a:tc>
                <a:tc>
                  <a:txBody>
                    <a:bodyPr/>
                    <a:lstStyle/>
                    <a:p>
                      <a:pPr algn="l">
                        <a:lnSpc>
                          <a:spcPct val="105000"/>
                        </a:lnSpc>
                        <a:spcAft>
                          <a:spcPts val="800"/>
                        </a:spcAft>
                        <a:buNone/>
                      </a:pPr>
                      <a:r>
                        <a:rPr lang="ru-RU"/>
                        <a:t>4</a:t>
                      </a:r>
                    </a:p>
                  </a:txBody>
                  <a:tcPr marL="68580" marR="68580" marT="0" marB="0"/>
                </a:tc>
                <a:tc>
                  <a:txBody>
                    <a:bodyPr/>
                    <a:lstStyle/>
                    <a:p>
                      <a:pPr algn="l">
                        <a:lnSpc>
                          <a:spcPct val="105000"/>
                        </a:lnSpc>
                        <a:spcAft>
                          <a:spcPts val="800"/>
                        </a:spcAft>
                        <a:buNone/>
                      </a:pPr>
                      <a:r>
                        <a:rPr lang="ru-RU"/>
                        <a:t>3.5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4.75</a:t>
                      </a:r>
                      <a:endParaRPr lang="ru-RU">
                        <a:latin typeface="Calibri" panose="020F0502020204030204" pitchFamily="34" charset="0"/>
                        <a:ea typeface="SimSun" panose="02010600030101010101" pitchFamily="2" charset="-122"/>
                        <a:cs typeface="font168"/>
                      </a:endParaRPr>
                    </a:p>
                  </a:txBody>
                  <a:tcPr marL="68580" marR="68580" marT="0" marB="0"/>
                </a:tc>
              </a:tr>
              <a:tr h="433116">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Investment</a:t>
                      </a:r>
                      <a:r>
                        <a:rPr lang="en-US" baseline="0" dirty="0" smtClean="0">
                          <a:latin typeface="Calibri" panose="020F0502020204030204" pitchFamily="34" charset="0"/>
                          <a:ea typeface="SimSun" panose="02010600030101010101" pitchFamily="2" charset="-122"/>
                          <a:cs typeface="font168"/>
                        </a:rPr>
                        <a:t> policy</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2.75</a:t>
                      </a:r>
                    </a:p>
                  </a:txBody>
                  <a:tcPr marL="68580" marR="68580" marT="0" marB="0"/>
                </a:tc>
                <a:tc>
                  <a:txBody>
                    <a:bodyPr/>
                    <a:lstStyle/>
                    <a:p>
                      <a:pPr algn="l">
                        <a:lnSpc>
                          <a:spcPct val="105000"/>
                        </a:lnSpc>
                        <a:spcAft>
                          <a:spcPts val="800"/>
                        </a:spcAft>
                        <a:buNone/>
                      </a:pPr>
                      <a:r>
                        <a:rPr lang="ru-RU"/>
                        <a:t>4.25</a:t>
                      </a:r>
                    </a:p>
                  </a:txBody>
                  <a:tcPr marL="68580" marR="68580" marT="0" marB="0"/>
                </a:tc>
                <a:tc>
                  <a:txBody>
                    <a:bodyPr/>
                    <a:lstStyle/>
                    <a:p>
                      <a:pPr algn="l">
                        <a:lnSpc>
                          <a:spcPct val="105000"/>
                        </a:lnSpc>
                        <a:spcAft>
                          <a:spcPts val="800"/>
                        </a:spcAft>
                        <a:buNone/>
                      </a:pPr>
                      <a:r>
                        <a:rPr lang="ru-RU"/>
                        <a:t>1</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1</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4.25</a:t>
                      </a:r>
                      <a:endParaRPr lang="ru-RU">
                        <a:latin typeface="Calibri" panose="020F0502020204030204" pitchFamily="34" charset="0"/>
                        <a:ea typeface="SimSun" panose="02010600030101010101" pitchFamily="2" charset="-122"/>
                        <a:cs typeface="font168"/>
                      </a:endParaRPr>
                    </a:p>
                  </a:txBody>
                  <a:tcPr marL="68580" marR="68580" marT="0" marB="0"/>
                </a:tc>
              </a:tr>
              <a:tr h="426864">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Investment</a:t>
                      </a:r>
                      <a:r>
                        <a:rPr lang="en-US" baseline="0" dirty="0" smtClean="0">
                          <a:latin typeface="Calibri" panose="020F0502020204030204" pitchFamily="34" charset="0"/>
                          <a:ea typeface="SimSun" panose="02010600030101010101" pitchFamily="2" charset="-122"/>
                          <a:cs typeface="font168"/>
                        </a:rPr>
                        <a:t> risks</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4</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2.5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4</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a:t>
                      </a:r>
                    </a:p>
                  </a:txBody>
                  <a:tcPr marL="68580" marR="68580" marT="0" marB="0"/>
                </a:tc>
                <a:tc>
                  <a:txBody>
                    <a:bodyPr/>
                    <a:lstStyle/>
                    <a:p>
                      <a:pPr algn="l">
                        <a:lnSpc>
                          <a:spcPct val="105000"/>
                        </a:lnSpc>
                        <a:spcAft>
                          <a:spcPts val="800"/>
                        </a:spcAft>
                        <a:buNone/>
                      </a:pPr>
                      <a:r>
                        <a:rPr lang="ru-RU"/>
                        <a:t>4.5</a:t>
                      </a:r>
                    </a:p>
                  </a:txBody>
                  <a:tcPr marL="68580" marR="68580" marT="0" marB="0"/>
                </a:tc>
                <a:tc>
                  <a:txBody>
                    <a:bodyPr/>
                    <a:lstStyle/>
                    <a:p>
                      <a:pPr algn="l">
                        <a:lnSpc>
                          <a:spcPct val="105000"/>
                        </a:lnSpc>
                        <a:spcAft>
                          <a:spcPts val="800"/>
                        </a:spcAft>
                        <a:buNone/>
                      </a:pPr>
                      <a:r>
                        <a:rPr lang="ru-RU">
                          <a:latin typeface="Calibri" panose="020F0502020204030204" pitchFamily="34" charset="0"/>
                          <a:ea typeface="SimSun" panose="02010600030101010101" pitchFamily="2" charset="-122"/>
                          <a:cs typeface="font168"/>
                        </a:rPr>
                        <a:t>2.5</a:t>
                      </a:r>
                    </a:p>
                  </a:txBody>
                  <a:tcPr marL="68580" marR="68580" marT="0" marB="0"/>
                </a:tc>
                <a:tc>
                  <a:txBody>
                    <a:bodyPr/>
                    <a:lstStyle/>
                    <a:p>
                      <a:pPr algn="l">
                        <a:lnSpc>
                          <a:spcPct val="105000"/>
                        </a:lnSpc>
                        <a:spcAft>
                          <a:spcPts val="800"/>
                        </a:spcAft>
                      </a:pPr>
                      <a:r>
                        <a:rPr lang="ru-RU"/>
                        <a:t>1</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3</a:t>
                      </a:r>
                      <a:endParaRPr lang="ru-RU">
                        <a:latin typeface="Calibri" panose="020F0502020204030204" pitchFamily="34" charset="0"/>
                        <a:ea typeface="SimSun" panose="02010600030101010101" pitchFamily="2" charset="-122"/>
                        <a:cs typeface="font168"/>
                      </a:endParaRPr>
                    </a:p>
                  </a:txBody>
                  <a:tcPr marL="68580" marR="68580" marT="0" marB="0"/>
                </a:tc>
              </a:tr>
              <a:tr h="433116">
                <a:tc>
                  <a:txBody>
                    <a:bodyPr/>
                    <a:lstStyle/>
                    <a:p>
                      <a:pPr>
                        <a:lnSpc>
                          <a:spcPct val="105000"/>
                        </a:lnSpc>
                        <a:spcAft>
                          <a:spcPts val="800"/>
                        </a:spcAft>
                      </a:pPr>
                      <a:r>
                        <a:rPr lang="en-US" dirty="0" smtClean="0">
                          <a:latin typeface="Calibri" panose="020F0502020204030204" pitchFamily="34" charset="0"/>
                          <a:ea typeface="SimSun" panose="02010600030101010101" pitchFamily="2" charset="-122"/>
                          <a:cs typeface="font168"/>
                        </a:rPr>
                        <a:t>Total</a:t>
                      </a:r>
                      <a:endParaRPr lang="ru-RU" dirty="0">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3.77</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2.45</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3.42</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a:t>2.57</a:t>
                      </a:r>
                    </a:p>
                  </a:txBody>
                  <a:tcPr marL="68580" marR="68580" marT="0" marB="0"/>
                </a:tc>
                <a:tc>
                  <a:txBody>
                    <a:bodyPr/>
                    <a:lstStyle/>
                    <a:p>
                      <a:pPr algn="l">
                        <a:lnSpc>
                          <a:spcPct val="105000"/>
                        </a:lnSpc>
                        <a:spcAft>
                          <a:spcPts val="800"/>
                        </a:spcAft>
                        <a:buNone/>
                      </a:pPr>
                      <a:r>
                        <a:rPr lang="ru-RU"/>
                        <a:t>4.39</a:t>
                      </a:r>
                    </a:p>
                  </a:txBody>
                  <a:tcPr marL="68580" marR="68580" marT="0" marB="0"/>
                </a:tc>
                <a:tc>
                  <a:txBody>
                    <a:bodyPr/>
                    <a:lstStyle/>
                    <a:p>
                      <a:pPr algn="l">
                        <a:lnSpc>
                          <a:spcPct val="105000"/>
                        </a:lnSpc>
                        <a:spcAft>
                          <a:spcPts val="800"/>
                        </a:spcAft>
                        <a:buNone/>
                      </a:pPr>
                      <a:r>
                        <a:rPr lang="ru-RU"/>
                        <a:t>2.08</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pPr>
                      <a:r>
                        <a:rPr lang="ru-RU"/>
                        <a:t>1.92</a:t>
                      </a:r>
                      <a:endParaRPr lang="ru-RU">
                        <a:latin typeface="Calibri" panose="020F0502020204030204" pitchFamily="34" charset="0"/>
                        <a:ea typeface="SimSun" panose="02010600030101010101" pitchFamily="2" charset="-122"/>
                        <a:cs typeface="font168"/>
                      </a:endParaRPr>
                    </a:p>
                  </a:txBody>
                  <a:tcPr marL="68580" marR="68580" marT="0" marB="0"/>
                </a:tc>
                <a:tc>
                  <a:txBody>
                    <a:bodyPr/>
                    <a:lstStyle/>
                    <a:p>
                      <a:pPr algn="l">
                        <a:lnSpc>
                          <a:spcPct val="105000"/>
                        </a:lnSpc>
                        <a:spcAft>
                          <a:spcPts val="800"/>
                        </a:spcAft>
                        <a:buNone/>
                      </a:pPr>
                      <a:r>
                        <a:rPr lang="ru-RU" dirty="0"/>
                        <a:t>3.77</a:t>
                      </a:r>
                      <a:endParaRPr lang="ru-RU" dirty="0">
                        <a:latin typeface="Calibri" panose="020F0502020204030204" pitchFamily="34"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209995" y="4628804"/>
            <a:ext cx="892294" cy="4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604131d69f_0_146"/>
          <p:cNvPicPr preferRelativeResize="0"/>
          <p:nvPr/>
        </p:nvPicPr>
        <p:blipFill rotWithShape="1">
          <a:blip r:embed="rId3"/>
          <a:srcRect b="25003"/>
          <a:stretch>
            <a:fillRect/>
          </a:stretch>
        </p:blipFill>
        <p:spPr>
          <a:xfrm>
            <a:off x="-61415" y="0"/>
            <a:ext cx="9144000" cy="5143500"/>
          </a:xfrm>
          <a:prstGeom prst="rect">
            <a:avLst/>
          </a:prstGeom>
          <a:noFill/>
          <a:ln>
            <a:noFill/>
          </a:ln>
        </p:spPr>
      </p:pic>
      <p:sp>
        <p:nvSpPr>
          <p:cNvPr id="230" name="Google Shape;230;g604131d69f_0_146"/>
          <p:cNvSpPr txBox="1">
            <a:spLocks noGrp="1"/>
          </p:cNvSpPr>
          <p:nvPr>
            <p:ph type="title"/>
          </p:nvPr>
        </p:nvSpPr>
        <p:spPr>
          <a:xfrm>
            <a:off x="1364776" y="259307"/>
            <a:ext cx="6507549" cy="1207827"/>
          </a:xfrm>
          <a:prstGeom prst="rect">
            <a:avLst/>
          </a:prstGeom>
          <a:noFill/>
          <a:ln>
            <a:noFill/>
          </a:ln>
        </p:spPr>
        <p:txBody>
          <a:bodyPr spcFirstLastPara="1" wrap="square" lIns="68575" tIns="34275" rIns="68575" bIns="34275" anchor="b" anchorCtr="0">
            <a:noAutofit/>
          </a:bodyPr>
          <a:lstStyle/>
          <a:p>
            <a:pPr algn="ctr"/>
            <a:r>
              <a:rPr lang="en-US" sz="2800" dirty="0" smtClean="0">
                <a:solidFill>
                  <a:schemeClr val="bg2">
                    <a:lumMod val="10000"/>
                  </a:schemeClr>
                </a:solidFill>
                <a:latin typeface="Cambria" panose="02040503050406030204" pitchFamily="18" charset="0"/>
              </a:rPr>
              <a:t/>
            </a:r>
            <a:br>
              <a:rPr lang="en-US" sz="2800" dirty="0" smtClean="0">
                <a:solidFill>
                  <a:schemeClr val="bg2">
                    <a:lumMod val="10000"/>
                  </a:schemeClr>
                </a:solidFill>
                <a:latin typeface="Cambria" panose="02040503050406030204" pitchFamily="18" charset="0"/>
              </a:rPr>
            </a:br>
            <a:r>
              <a:rPr lang="en-US" sz="2800" dirty="0" smtClean="0">
                <a:solidFill>
                  <a:schemeClr val="bg2">
                    <a:lumMod val="10000"/>
                  </a:schemeClr>
                </a:solidFill>
                <a:latin typeface="Cambria" panose="02040503050406030204" pitchFamily="18" charset="0"/>
              </a:rPr>
              <a:t/>
            </a:r>
            <a:br>
              <a:rPr lang="en-US" sz="2800" dirty="0" smtClean="0">
                <a:solidFill>
                  <a:schemeClr val="bg2">
                    <a:lumMod val="10000"/>
                  </a:schemeClr>
                </a:solidFill>
                <a:latin typeface="Cambria" panose="02040503050406030204" pitchFamily="18" charset="0"/>
              </a:rPr>
            </a:br>
            <a:r>
              <a:rPr lang="en-US" sz="2800" dirty="0">
                <a:solidFill>
                  <a:schemeClr val="bg2">
                    <a:lumMod val="10000"/>
                  </a:schemeClr>
                </a:solidFill>
                <a:latin typeface="Cambria" panose="02040503050406030204" pitchFamily="18" charset="0"/>
              </a:rPr>
              <a:t/>
            </a:r>
            <a:br>
              <a:rPr lang="en-US" sz="2800" dirty="0">
                <a:solidFill>
                  <a:schemeClr val="bg2">
                    <a:lumMod val="10000"/>
                  </a:schemeClr>
                </a:solidFill>
                <a:latin typeface="Cambria" panose="02040503050406030204" pitchFamily="18" charset="0"/>
              </a:rPr>
            </a:br>
            <a:r>
              <a:rPr lang="en-US" sz="2800" dirty="0" smtClean="0">
                <a:solidFill>
                  <a:schemeClr val="bg2">
                    <a:lumMod val="10000"/>
                  </a:schemeClr>
                </a:solidFill>
                <a:latin typeface="Cambria" panose="02040503050406030204" pitchFamily="18" charset="0"/>
              </a:rPr>
              <a:t/>
            </a:r>
            <a:br>
              <a:rPr lang="en-US" sz="2800" dirty="0" smtClean="0">
                <a:solidFill>
                  <a:schemeClr val="bg2">
                    <a:lumMod val="10000"/>
                  </a:schemeClr>
                </a:solidFill>
                <a:latin typeface="Cambria" panose="02040503050406030204" pitchFamily="18" charset="0"/>
              </a:rPr>
            </a:br>
            <a:r>
              <a:rPr lang="en-US" sz="2800" dirty="0" smtClean="0">
                <a:solidFill>
                  <a:schemeClr val="bg2">
                    <a:lumMod val="10000"/>
                  </a:schemeClr>
                </a:solidFill>
                <a:latin typeface="Cambria" panose="02040503050406030204" pitchFamily="18" charset="0"/>
              </a:rPr>
              <a:t/>
            </a:r>
            <a:br>
              <a:rPr lang="en-US" sz="2800" dirty="0" smtClean="0">
                <a:solidFill>
                  <a:schemeClr val="bg2">
                    <a:lumMod val="10000"/>
                  </a:schemeClr>
                </a:solidFill>
                <a:latin typeface="Cambria" panose="02040503050406030204" pitchFamily="18" charset="0"/>
              </a:rPr>
            </a:br>
            <a:r>
              <a:rPr lang="en-US" sz="2800" dirty="0">
                <a:solidFill>
                  <a:schemeClr val="bg2">
                    <a:lumMod val="10000"/>
                  </a:schemeClr>
                </a:solidFill>
                <a:latin typeface="Cambria" panose="02040503050406030204" pitchFamily="18" charset="0"/>
              </a:rPr>
              <a:t/>
            </a:r>
            <a:br>
              <a:rPr lang="en-US" sz="2800" dirty="0">
                <a:solidFill>
                  <a:schemeClr val="bg2">
                    <a:lumMod val="10000"/>
                  </a:schemeClr>
                </a:solidFill>
                <a:latin typeface="Cambria" panose="02040503050406030204" pitchFamily="18" charset="0"/>
              </a:rPr>
            </a:br>
            <a:r>
              <a:rPr lang="en-US" sz="2800" dirty="0" smtClean="0">
                <a:solidFill>
                  <a:schemeClr val="bg2">
                    <a:lumMod val="10000"/>
                  </a:schemeClr>
                </a:solidFill>
                <a:latin typeface="Cambria" panose="02040503050406030204" pitchFamily="18" charset="0"/>
              </a:rPr>
              <a:t/>
            </a:r>
            <a:br>
              <a:rPr lang="en-US" sz="2800" dirty="0" smtClean="0">
                <a:solidFill>
                  <a:schemeClr val="bg2">
                    <a:lumMod val="10000"/>
                  </a:schemeClr>
                </a:solidFill>
                <a:latin typeface="Cambria" panose="02040503050406030204" pitchFamily="18" charset="0"/>
              </a:rPr>
            </a:br>
            <a:r>
              <a:rPr lang="en-US" b="1" dirty="0" smtClean="0">
                <a:solidFill>
                  <a:schemeClr val="bg2">
                    <a:lumMod val="10000"/>
                  </a:schemeClr>
                </a:solidFill>
                <a:latin typeface="Cambria" panose="02040503050406030204" pitchFamily="18" charset="0"/>
              </a:rPr>
              <a:t>Investment</a:t>
            </a:r>
            <a:r>
              <a:rPr lang="ru-RU" b="1" dirty="0" smtClean="0">
                <a:solidFill>
                  <a:schemeClr val="bg2">
                    <a:lumMod val="10000"/>
                  </a:schemeClr>
                </a:solidFill>
                <a:latin typeface="Cambria" panose="02040503050406030204" pitchFamily="18" charset="0"/>
              </a:rPr>
              <a:t> </a:t>
            </a:r>
            <a:r>
              <a:rPr lang="en-US" b="1" dirty="0">
                <a:solidFill>
                  <a:schemeClr val="bg2">
                    <a:lumMod val="10000"/>
                  </a:schemeClr>
                </a:solidFill>
                <a:latin typeface="Cambria" panose="02040503050406030204" pitchFamily="18" charset="0"/>
              </a:rPr>
              <a:t>appeal map of  Central Asian </a:t>
            </a:r>
            <a:br>
              <a:rPr lang="en-US" b="1" dirty="0">
                <a:solidFill>
                  <a:schemeClr val="bg2">
                    <a:lumMod val="10000"/>
                  </a:schemeClr>
                </a:solidFill>
                <a:latin typeface="Cambria" panose="02040503050406030204" pitchFamily="18" charset="0"/>
              </a:rPr>
            </a:br>
            <a:r>
              <a:rPr lang="en-US" b="1" dirty="0">
                <a:solidFill>
                  <a:schemeClr val="bg2">
                    <a:lumMod val="10000"/>
                  </a:schemeClr>
                </a:solidFill>
                <a:latin typeface="Cambria" panose="02040503050406030204" pitchFamily="18" charset="0"/>
              </a:rPr>
              <a:t>and South Caucasian countries</a:t>
            </a:r>
            <a:r>
              <a:rPr lang="en-US" sz="2800" dirty="0">
                <a:solidFill>
                  <a:schemeClr val="bg2">
                    <a:lumMod val="10000"/>
                  </a:schemeClr>
                </a:solidFill>
                <a:latin typeface="Cambria" panose="02040503050406030204" pitchFamily="18" charset="0"/>
              </a:rPr>
              <a:t/>
            </a:r>
            <a:br>
              <a:rPr lang="en-US" sz="2800" dirty="0">
                <a:solidFill>
                  <a:schemeClr val="bg2">
                    <a:lumMod val="10000"/>
                  </a:schemeClr>
                </a:solidFill>
                <a:latin typeface="Cambria" panose="02040503050406030204" pitchFamily="18" charset="0"/>
              </a:rPr>
            </a:br>
            <a:endParaRPr sz="2800" b="1" dirty="0">
              <a:latin typeface="Cambria" panose="02040503050406030204" pitchFamily="18" charset="0"/>
              <a:ea typeface="Roboto Black" panose="02000000000000000000"/>
              <a:cs typeface="Roboto Black" panose="02000000000000000000"/>
              <a:sym typeface="Roboto Black" panose="02000000000000000000"/>
            </a:endParaRPr>
          </a:p>
        </p:txBody>
      </p:sp>
      <p:pic>
        <p:nvPicPr>
          <p:cNvPr id="231" name="Google Shape;231;g604131d69f_0_146"/>
          <p:cNvPicPr preferRelativeResize="0"/>
          <p:nvPr/>
        </p:nvPicPr>
        <p:blipFill rotWithShape="1">
          <a:blip r:embed="rId4"/>
          <a:srcRect/>
          <a:stretch>
            <a:fillRect/>
          </a:stretch>
        </p:blipFill>
        <p:spPr>
          <a:xfrm>
            <a:off x="395250" y="4447481"/>
            <a:ext cx="892294" cy="407568"/>
          </a:xfrm>
          <a:prstGeom prst="rect">
            <a:avLst/>
          </a:prstGeom>
          <a:noFill/>
          <a:ln>
            <a:noFill/>
          </a:ln>
        </p:spPr>
      </p:pic>
      <p:cxnSp>
        <p:nvCxnSpPr>
          <p:cNvPr id="232" name="Google Shape;232;g604131d69f_0_146"/>
          <p:cNvCxnSpPr/>
          <p:nvPr/>
        </p:nvCxnSpPr>
        <p:spPr>
          <a:xfrm>
            <a:off x="1652550" y="1115523"/>
            <a:ext cx="2925000" cy="0"/>
          </a:xfrm>
          <a:prstGeom prst="straightConnector1">
            <a:avLst/>
          </a:prstGeom>
          <a:noFill/>
          <a:ln w="9525" cap="flat" cmpd="sng">
            <a:solidFill>
              <a:schemeClr val="dk2"/>
            </a:solidFill>
            <a:prstDash val="solid"/>
            <a:round/>
            <a:headEnd type="none" w="med" len="med"/>
            <a:tailEnd type="none" w="med" len="med"/>
          </a:ln>
        </p:spPr>
      </p:cxnSp>
      <p:sp>
        <p:nvSpPr>
          <p:cNvPr id="233" name="Google Shape;233;g604131d69f_0_146"/>
          <p:cNvSpPr txBox="1">
            <a:spLocks noGrp="1"/>
          </p:cNvSpPr>
          <p:nvPr>
            <p:ph type="body" idx="1"/>
          </p:nvPr>
        </p:nvSpPr>
        <p:spPr>
          <a:xfrm>
            <a:off x="1717763" y="1344123"/>
            <a:ext cx="3896613" cy="3932719"/>
          </a:xfrm>
          <a:prstGeom prst="rect">
            <a:avLst/>
          </a:prstGeom>
          <a:noFill/>
          <a:ln>
            <a:noFill/>
          </a:ln>
        </p:spPr>
        <p:txBody>
          <a:bodyPr spcFirstLastPara="1" wrap="square" lIns="68575" tIns="34275" rIns="68575" bIns="34275" anchor="t" anchorCtr="0">
            <a:noAutofit/>
          </a:bodyPr>
          <a:lstStyle/>
          <a:p>
            <a:pPr marL="133350" lvl="0" indent="0" algn="l" rtl="0">
              <a:lnSpc>
                <a:spcPct val="115000"/>
              </a:lnSpc>
              <a:spcBef>
                <a:spcPts val="800"/>
              </a:spcBef>
              <a:spcAft>
                <a:spcPts val="0"/>
              </a:spcAft>
              <a:buSzPts val="1500"/>
              <a:buNone/>
            </a:pPr>
            <a:r>
              <a:rPr lang="ru-RU" sz="2000" b="1" i="1" dirty="0">
                <a:latin typeface="Cambria" panose="02040503050406030204" pitchFamily="18" charset="0"/>
                <a:ea typeface="Roboto Light" panose="02000000000000000000"/>
                <a:cs typeface="Roboto Light" panose="02000000000000000000"/>
                <a:sym typeface="Roboto Light" panose="02000000000000000000"/>
              </a:rPr>
              <a:t>1.    </a:t>
            </a:r>
            <a:r>
              <a:rPr lang="en-US" sz="2000" b="1" i="1" dirty="0" smtClean="0">
                <a:latin typeface="Cambria" panose="02040503050406030204" pitchFamily="18" charset="0"/>
                <a:ea typeface="Roboto Light" panose="02000000000000000000"/>
                <a:cs typeface="Roboto Light" panose="02000000000000000000"/>
                <a:sym typeface="Roboto Light" panose="02000000000000000000"/>
              </a:rPr>
              <a:t>Kazakhstan</a:t>
            </a:r>
            <a:endParaRPr sz="2000" b="1" i="1" dirty="0">
              <a:latin typeface="Cambria" panose="02040503050406030204" pitchFamily="18" charset="0"/>
              <a:ea typeface="Roboto Light" panose="02000000000000000000"/>
              <a:cs typeface="Roboto Light" panose="02000000000000000000"/>
              <a:sym typeface="Roboto Light" panose="02000000000000000000"/>
            </a:endParaRPr>
          </a:p>
          <a:p>
            <a:pPr marL="133350" lvl="0" indent="0" algn="l" rtl="0">
              <a:lnSpc>
                <a:spcPct val="115000"/>
              </a:lnSpc>
              <a:spcBef>
                <a:spcPts val="0"/>
              </a:spcBef>
              <a:spcAft>
                <a:spcPts val="0"/>
              </a:spcAft>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2-3.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Azerbaijan</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33350" lvl="0" indent="0" algn="l" rtl="0">
              <a:lnSpc>
                <a:spcPct val="115000"/>
              </a:lnSpc>
              <a:spcBef>
                <a:spcPts val="0"/>
              </a:spcBef>
              <a:spcAft>
                <a:spcPts val="0"/>
              </a:spcAft>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2-3.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Uzbekistan</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33350" indent="0">
              <a:lnSpc>
                <a:spcPct val="115000"/>
              </a:lnSpc>
              <a:spcBef>
                <a:spcPts val="0"/>
              </a:spcBef>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4.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    </a:t>
            </a:r>
            <a:r>
              <a:rPr lang="en-US" sz="2000" dirty="0" smtClean="0">
                <a:solidFill>
                  <a:schemeClr val="tx1"/>
                </a:solidFill>
                <a:latin typeface="Cambria" panose="02040503050406030204" pitchFamily="18" charset="0"/>
                <a:ea typeface="SimSun" panose="02010600030101010101" pitchFamily="2" charset="-122"/>
                <a:cs typeface="font168"/>
              </a:rPr>
              <a:t>Georgia</a:t>
            </a:r>
            <a:endParaRPr lang="ru-RU" sz="2000" dirty="0">
              <a:solidFill>
                <a:schemeClr val="tx1"/>
              </a:solidFill>
              <a:latin typeface="Cambria" panose="02040503050406030204" pitchFamily="18" charset="0"/>
              <a:ea typeface="SimSun" panose="02010600030101010101" pitchFamily="2" charset="-122"/>
              <a:cs typeface="font168"/>
            </a:endParaRPr>
          </a:p>
          <a:p>
            <a:pPr marL="133350" lvl="0" indent="0" algn="l" rtl="0">
              <a:lnSpc>
                <a:spcPct val="115000"/>
              </a:lnSpc>
              <a:spcBef>
                <a:spcPts val="0"/>
              </a:spcBef>
              <a:spcAft>
                <a:spcPts val="0"/>
              </a:spcAft>
              <a:buSzPts val="1500"/>
              <a:buNone/>
            </a:pPr>
            <a:r>
              <a:rPr lang="ru-RU" sz="2000" i="1" dirty="0" smtClean="0">
                <a:latin typeface="Cambria" panose="02040503050406030204" pitchFamily="18" charset="0"/>
                <a:ea typeface="Roboto Light" panose="02000000000000000000"/>
                <a:cs typeface="Roboto Light" panose="02000000000000000000"/>
                <a:sym typeface="Roboto Light" panose="02000000000000000000"/>
              </a:rPr>
              <a:t>5</a:t>
            </a:r>
            <a:r>
              <a:rPr lang="ru-RU" sz="2000" i="1" dirty="0">
                <a:latin typeface="Cambria" panose="02040503050406030204" pitchFamily="18" charset="0"/>
                <a:ea typeface="Roboto Light" panose="02000000000000000000"/>
                <a:cs typeface="Roboto Light" panose="02000000000000000000"/>
                <a:sym typeface="Roboto Light" panose="02000000000000000000"/>
              </a:rPr>
              <a:t>.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Kyrgyzstan</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33350" lvl="0" indent="0" algn="l" rtl="0">
              <a:lnSpc>
                <a:spcPct val="115000"/>
              </a:lnSpc>
              <a:spcBef>
                <a:spcPts val="0"/>
              </a:spcBef>
              <a:spcAft>
                <a:spcPts val="0"/>
              </a:spcAft>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6.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Armenia</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33350" lvl="0" indent="0" algn="l" rtl="0">
              <a:lnSpc>
                <a:spcPct val="115000"/>
              </a:lnSpc>
              <a:spcBef>
                <a:spcPts val="0"/>
              </a:spcBef>
              <a:spcAft>
                <a:spcPts val="0"/>
              </a:spcAft>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7.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Tajikistan</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33350" lvl="0" indent="0" algn="l" rtl="0">
              <a:lnSpc>
                <a:spcPct val="115000"/>
              </a:lnSpc>
              <a:spcBef>
                <a:spcPts val="0"/>
              </a:spcBef>
              <a:spcAft>
                <a:spcPts val="0"/>
              </a:spcAft>
              <a:buSzPts val="1500"/>
              <a:buNone/>
            </a:pPr>
            <a:r>
              <a:rPr lang="ru-RU" sz="2000" i="1" dirty="0">
                <a:latin typeface="Cambria" panose="02040503050406030204" pitchFamily="18" charset="0"/>
                <a:ea typeface="Roboto Light" panose="02000000000000000000"/>
                <a:cs typeface="Roboto Light" panose="02000000000000000000"/>
                <a:sym typeface="Roboto Light" panose="02000000000000000000"/>
              </a:rPr>
              <a:t>8.     </a:t>
            </a:r>
            <a:r>
              <a:rPr lang="en-US" sz="2000" i="1" dirty="0" smtClean="0">
                <a:latin typeface="Cambria" panose="02040503050406030204" pitchFamily="18" charset="0"/>
                <a:ea typeface="Roboto Light" panose="02000000000000000000"/>
                <a:cs typeface="Roboto Light" panose="02000000000000000000"/>
                <a:sym typeface="Roboto Light" panose="02000000000000000000"/>
              </a:rPr>
              <a:t>Turkmenistan</a:t>
            </a:r>
            <a:endParaRPr sz="2000" i="1" dirty="0">
              <a:latin typeface="Cambria" panose="02040503050406030204" pitchFamily="18" charset="0"/>
              <a:ea typeface="Roboto Light" panose="02000000000000000000"/>
              <a:cs typeface="Roboto Light" panose="02000000000000000000"/>
              <a:sym typeface="Roboto Light" panose="02000000000000000000"/>
            </a:endParaRPr>
          </a:p>
          <a:p>
            <a:pPr marL="177800" lvl="0" indent="-50800" algn="l" rtl="0">
              <a:lnSpc>
                <a:spcPct val="80000"/>
              </a:lnSpc>
              <a:spcBef>
                <a:spcPts val="800"/>
              </a:spcBef>
              <a:spcAft>
                <a:spcPts val="0"/>
              </a:spcAft>
              <a:buNone/>
            </a:pPr>
            <a:endParaRPr sz="2000" dirty="0"/>
          </a:p>
          <a:p>
            <a:pPr marL="0" lvl="0" indent="0" algn="l" rtl="0">
              <a:lnSpc>
                <a:spcPct val="100000"/>
              </a:lnSpc>
              <a:spcBef>
                <a:spcPts val="0"/>
              </a:spcBef>
              <a:spcAft>
                <a:spcPts val="0"/>
              </a:spcAft>
              <a:buNone/>
            </a:pPr>
            <a:endParaRPr sz="1300" dirty="0">
              <a:latin typeface="Roboto Light" panose="02000000000000000000"/>
              <a:ea typeface="Roboto Light" panose="02000000000000000000"/>
              <a:cs typeface="Roboto Light" panose="02000000000000000000"/>
              <a:sym typeface="Roboto Light" panose="02000000000000000000"/>
            </a:endParaRPr>
          </a:p>
          <a:p>
            <a:pPr marL="457200" lvl="0" indent="0" algn="l" rtl="0">
              <a:lnSpc>
                <a:spcPct val="100000"/>
              </a:lnSpc>
              <a:spcBef>
                <a:spcPts val="1000"/>
              </a:spcBef>
              <a:spcAft>
                <a:spcPts val="0"/>
              </a:spcAft>
              <a:buNone/>
            </a:pPr>
            <a:endParaRPr sz="1300" dirty="0">
              <a:latin typeface="Roboto Light" panose="02000000000000000000"/>
              <a:ea typeface="Roboto Light" panose="02000000000000000000"/>
              <a:cs typeface="Roboto Light" panose="02000000000000000000"/>
              <a:sym typeface="Roboto Light" panose="02000000000000000000"/>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604131d69f_1_0"/>
          <p:cNvPicPr preferRelativeResize="0"/>
          <p:nvPr/>
        </p:nvPicPr>
        <p:blipFill rotWithShape="1">
          <a:blip r:embed="rId3">
            <a:alphaModFix/>
          </a:blip>
          <a:srcRect b="25003"/>
          <a:stretch/>
        </p:blipFill>
        <p:spPr>
          <a:xfrm>
            <a:off x="0" y="0"/>
            <a:ext cx="9144000" cy="5143500"/>
          </a:xfrm>
          <a:prstGeom prst="rect">
            <a:avLst/>
          </a:prstGeom>
          <a:noFill/>
          <a:ln>
            <a:noFill/>
          </a:ln>
        </p:spPr>
      </p:pic>
      <p:sp>
        <p:nvSpPr>
          <p:cNvPr id="240" name="Google Shape;240;g604131d69f_1_0"/>
          <p:cNvSpPr txBox="1">
            <a:spLocks noGrp="1"/>
          </p:cNvSpPr>
          <p:nvPr>
            <p:ph type="title"/>
          </p:nvPr>
        </p:nvSpPr>
        <p:spPr>
          <a:xfrm>
            <a:off x="2245057" y="1168250"/>
            <a:ext cx="4327068" cy="475188"/>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Kazakhstan </a:t>
            </a:r>
            <a:r>
              <a:rPr lang="ru-RU" dirty="0" smtClean="0">
                <a:latin typeface="Cambria" panose="02040503050406030204" pitchFamily="18" charset="0"/>
                <a:ea typeface="Cambria" panose="02040503050406030204" pitchFamily="18" charset="0"/>
                <a:cs typeface="Roboto Black"/>
                <a:sym typeface="Roboto Black"/>
              </a:rPr>
              <a:t>№1</a:t>
            </a:r>
            <a:endParaRPr dirty="0">
              <a:latin typeface="Cambria" panose="02040503050406030204" pitchFamily="18" charset="0"/>
              <a:ea typeface="Cambria" panose="02040503050406030204" pitchFamily="18" charset="0"/>
              <a:cs typeface="Roboto Black"/>
              <a:sym typeface="Roboto Black"/>
            </a:endParaRPr>
          </a:p>
        </p:txBody>
      </p:sp>
      <p:pic>
        <p:nvPicPr>
          <p:cNvPr id="241" name="Google Shape;241;g604131d69f_1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42" name="Google Shape;242;g604131d69f_1_0"/>
          <p:cNvCxnSpPr/>
          <p:nvPr/>
        </p:nvCxnSpPr>
        <p:spPr>
          <a:xfrm>
            <a:off x="2385544" y="1643438"/>
            <a:ext cx="1449900" cy="8700"/>
          </a:xfrm>
          <a:prstGeom prst="straightConnector1">
            <a:avLst/>
          </a:prstGeom>
          <a:noFill/>
          <a:ln w="9525" cap="flat" cmpd="sng">
            <a:solidFill>
              <a:schemeClr val="dk2"/>
            </a:solidFill>
            <a:prstDash val="solid"/>
            <a:round/>
            <a:headEnd type="none" w="med" len="med"/>
            <a:tailEnd type="none" w="med" len="med"/>
          </a:ln>
        </p:spPr>
      </p:cxnSp>
      <p:sp>
        <p:nvSpPr>
          <p:cNvPr id="243" name="Google Shape;243;g604131d69f_1_0"/>
          <p:cNvSpPr txBox="1">
            <a:spLocks noGrp="1"/>
          </p:cNvSpPr>
          <p:nvPr>
            <p:ph type="body" idx="1"/>
          </p:nvPr>
        </p:nvSpPr>
        <p:spPr>
          <a:xfrm>
            <a:off x="1351129" y="1838325"/>
            <a:ext cx="4001796" cy="2938390"/>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1000"/>
              </a:spcBef>
              <a:buNone/>
            </a:pPr>
            <a:r>
              <a:rPr lang="en-US" sz="1600" b="1" dirty="0" smtClean="0">
                <a:latin typeface="Cambria" pitchFamily="18" charset="0"/>
                <a:ea typeface="Cambria" panose="02040503050406030204" pitchFamily="18" charset="0"/>
              </a:rPr>
              <a:t>Kazakhstan </a:t>
            </a:r>
            <a:r>
              <a:rPr lang="en-US" sz="1600" dirty="0">
                <a:latin typeface="Cambria" pitchFamily="18" charset="0"/>
                <a:ea typeface="Cambria" panose="02040503050406030204" pitchFamily="18" charset="0"/>
              </a:rPr>
              <a:t>took the first place in our rating</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His strong sides are</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serious economic potential</a:t>
            </a:r>
            <a:r>
              <a:rPr lang="ru-RU" sz="1600" dirty="0">
                <a:latin typeface="Cambria" pitchFamily="18" charset="0"/>
                <a:ea typeface="Cambria" panose="02040503050406030204" pitchFamily="18" charset="0"/>
              </a:rPr>
              <a:t>, </a:t>
            </a:r>
            <a:r>
              <a:rPr lang="fr-FR" sz="1600" dirty="0">
                <a:latin typeface="Cambria" pitchFamily="18" charset="0"/>
                <a:ea typeface="Cambria" panose="02040503050406030204" pitchFamily="18" charset="0"/>
              </a:rPr>
              <a:t>capacious market</a:t>
            </a:r>
            <a:r>
              <a:rPr lang="ru-RU" sz="1600" dirty="0">
                <a:latin typeface="Cambria" pitchFamily="18" charset="0"/>
                <a:ea typeface="Cambria" panose="02040503050406030204" pitchFamily="18" charset="0"/>
              </a:rPr>
              <a:t>(17 </a:t>
            </a:r>
            <a:r>
              <a:rPr lang="en-US" sz="1600" dirty="0">
                <a:latin typeface="Cambria" pitchFamily="18" charset="0"/>
                <a:ea typeface="Cambria" panose="02040503050406030204" pitchFamily="18" charset="0"/>
              </a:rPr>
              <a:t>million people</a:t>
            </a:r>
            <a:r>
              <a:rPr lang="ru-RU" sz="1600" dirty="0">
                <a:latin typeface="Cambria" pitchFamily="18" charset="0"/>
                <a:ea typeface="Cambria" panose="02040503050406030204" pitchFamily="18" charset="0"/>
              </a:rPr>
              <a:t> + </a:t>
            </a:r>
            <a:r>
              <a:rPr lang="en-US" sz="1600" dirty="0">
                <a:latin typeface="Cambria" pitchFamily="18" charset="0"/>
                <a:ea typeface="Cambria" panose="02040503050406030204" pitchFamily="18" charset="0"/>
              </a:rPr>
              <a:t>markets of EAEU countries</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a legal framework focused on attracting investors</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complex of programs</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for the development of non-oil economy</a:t>
            </a:r>
            <a:r>
              <a:rPr lang="ru-RU" sz="1600" dirty="0">
                <a:latin typeface="Cambria" pitchFamily="18" charset="0"/>
                <a:ea typeface="Cambria" panose="02040503050406030204" pitchFamily="18" charset="0"/>
              </a:rPr>
              <a:t>, </a:t>
            </a:r>
            <a:r>
              <a:rPr lang="en-US" sz="1600" dirty="0">
                <a:latin typeface="Cambria" pitchFamily="18" charset="0"/>
                <a:ea typeface="Cambria" panose="02040503050406030204" pitchFamily="18" charset="0"/>
              </a:rPr>
              <a:t>and creation of favorable conditions for investments in these spheres.</a:t>
            </a:r>
            <a:r>
              <a:rPr lang="ru-RU" sz="1600" dirty="0">
                <a:latin typeface="Cambria" pitchFamily="18" charset="0"/>
                <a:ea typeface="Cambria" panose="02040503050406030204" pitchFamily="18" charset="0"/>
              </a:rPr>
              <a:t> </a:t>
            </a: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244" name="Google Shape;244;g604131d69f_1_0"/>
          <p:cNvPicPr preferRelativeResize="0">
            <a:picLocks noGrp="1"/>
          </p:cNvPicPr>
          <p:nvPr>
            <p:ph type="body" idx="1"/>
          </p:nvPr>
        </p:nvPicPr>
        <p:blipFill rotWithShape="1">
          <a:blip r:embed="rId5">
            <a:alphaModFix/>
          </a:blip>
          <a:srcRect/>
          <a:stretch/>
        </p:blipFill>
        <p:spPr>
          <a:xfrm>
            <a:off x="6659650" y="1113450"/>
            <a:ext cx="1380600" cy="657300"/>
          </a:xfrm>
          <a:prstGeom prst="rect">
            <a:avLst/>
          </a:prstGeom>
          <a:noFill/>
          <a:ln>
            <a:noFill/>
          </a:ln>
        </p:spPr>
      </p:pic>
      <p:sp>
        <p:nvSpPr>
          <p:cNvPr id="245" name="Google Shape;245;g604131d69f_1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19.4 </a:t>
            </a:r>
            <a:r>
              <a:rPr lang="en-US" sz="1100" dirty="0" err="1" smtClean="0">
                <a:latin typeface="Cambria" panose="02040503050406030204" pitchFamily="18" charset="0"/>
                <a:ea typeface="Cambria" panose="02040503050406030204" pitchFamily="18" charset="0"/>
                <a:cs typeface="Roboto Light"/>
                <a:sym typeface="Roboto Light"/>
              </a:rPr>
              <a:t>mln</a:t>
            </a:r>
            <a:r>
              <a:rPr lang="ru-RU" sz="1100" dirty="0" smtClean="0">
                <a:latin typeface="Cambria" panose="02040503050406030204" pitchFamily="18" charset="0"/>
                <a:ea typeface="Cambria" panose="02040503050406030204" pitchFamily="18" charset="0"/>
                <a:cs typeface="Roboto Light"/>
                <a:sym typeface="Roboto Light"/>
              </a:rPr>
              <a:t>.</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smtClean="0">
                <a:latin typeface="Cambria" panose="02040503050406030204" pitchFamily="18" charset="0"/>
                <a:ea typeface="Cambria" panose="02040503050406030204" pitchFamily="18" charset="0"/>
                <a:cs typeface="Roboto Light"/>
                <a:sym typeface="Roboto Light"/>
              </a:rPr>
              <a:t>171</a:t>
            </a:r>
            <a:r>
              <a:rPr lang="en-US" sz="1100" dirty="0">
                <a:latin typeface="Cambria" panose="02040503050406030204" pitchFamily="18" charset="0"/>
                <a:ea typeface="Cambria" panose="02040503050406030204" pitchFamily="18" charset="0"/>
                <a:cs typeface="Roboto Light"/>
                <a:sym typeface="Roboto Light"/>
              </a:rPr>
              <a:t>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 </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smtClean="0">
                <a:latin typeface="Cambria" panose="02040503050406030204" pitchFamily="18" charset="0"/>
                <a:ea typeface="Cambria" panose="02040503050406030204" pitchFamily="18" charset="0"/>
                <a:cs typeface="Roboto Light"/>
                <a:sym typeface="Roboto Light"/>
              </a:rPr>
              <a:t>11160</a:t>
            </a:r>
            <a:r>
              <a:rPr lang="ru-RU" sz="1100" dirty="0" smtClean="0">
                <a:latin typeface="Cambria" panose="02040503050406030204" pitchFamily="18" charset="0"/>
                <a:ea typeface="Cambria" panose="02040503050406030204" pitchFamily="18" charset="0"/>
                <a:cs typeface="Roboto Light"/>
                <a:sym typeface="Roboto Light"/>
              </a:rPr>
              <a:t>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Key sectors </a:t>
            </a:r>
            <a:r>
              <a:rPr lang="ru-RU" sz="1100" b="1" dirty="0" smtClean="0">
                <a:latin typeface="Cambria" panose="02040503050406030204" pitchFamily="18" charset="0"/>
                <a:ea typeface="Cambria" panose="02040503050406030204" pitchFamily="18" charset="0"/>
                <a:cs typeface="Roboto"/>
                <a:sym typeface="Roboto"/>
              </a:rPr>
              <a:t>:</a:t>
            </a:r>
            <a:r>
              <a:rPr lang="en-US" sz="1100" b="1" dirty="0" smtClean="0">
                <a:latin typeface="Cambria" panose="02040503050406030204" pitchFamily="18" charset="0"/>
                <a:ea typeface="Cambria" panose="02040503050406030204" pitchFamily="18" charset="0"/>
                <a:cs typeface="Roboto"/>
                <a:sym typeface="Roboto"/>
              </a:rPr>
              <a:t> </a:t>
            </a:r>
            <a:r>
              <a:rPr lang="en-US" sz="1100" dirty="0" smtClean="0">
                <a:latin typeface="Cambria" panose="02040503050406030204" pitchFamily="18" charset="0"/>
                <a:ea typeface="Cambria" panose="02040503050406030204" pitchFamily="18" charset="0"/>
                <a:cs typeface="Roboto"/>
                <a:sym typeface="Roboto"/>
              </a:rPr>
              <a:t>oil and gas production</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 metallurgy, agricultural, transportation</a:t>
            </a: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Tree>
    <p:extLst>
      <p:ext uri="{BB962C8B-B14F-4D97-AF65-F5344CB8AC3E}">
        <p14:creationId xmlns:p14="http://schemas.microsoft.com/office/powerpoint/2010/main" val="198768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604131d69f_2_10"/>
          <p:cNvPicPr preferRelativeResize="0"/>
          <p:nvPr/>
        </p:nvPicPr>
        <p:blipFill rotWithShape="1">
          <a:blip r:embed="rId3">
            <a:alphaModFix/>
          </a:blip>
          <a:srcRect b="25003"/>
          <a:stretch/>
        </p:blipFill>
        <p:spPr>
          <a:xfrm>
            <a:off x="0" y="0"/>
            <a:ext cx="9144000" cy="5143500"/>
          </a:xfrm>
          <a:prstGeom prst="rect">
            <a:avLst/>
          </a:prstGeom>
          <a:noFill/>
          <a:ln>
            <a:noFill/>
          </a:ln>
        </p:spPr>
      </p:pic>
      <p:pic>
        <p:nvPicPr>
          <p:cNvPr id="251" name="Google Shape;251;g604131d69f_2_10"/>
          <p:cNvPicPr preferRelativeResize="0"/>
          <p:nvPr/>
        </p:nvPicPr>
        <p:blipFill>
          <a:blip r:embed="rId4">
            <a:alphaModFix/>
          </a:blip>
          <a:stretch>
            <a:fillRect/>
          </a:stretch>
        </p:blipFill>
        <p:spPr>
          <a:xfrm>
            <a:off x="6637774" y="1139797"/>
            <a:ext cx="1185600" cy="531815"/>
          </a:xfrm>
          <a:prstGeom prst="rect">
            <a:avLst/>
          </a:prstGeom>
          <a:noFill/>
          <a:ln>
            <a:noFill/>
          </a:ln>
        </p:spPr>
      </p:pic>
      <p:sp>
        <p:nvSpPr>
          <p:cNvPr id="252" name="Google Shape;252;g604131d69f_2_1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Uzbekistan</a:t>
            </a:r>
            <a:r>
              <a:rPr lang="ru-RU" dirty="0" smtClean="0">
                <a:latin typeface="Cambria" panose="02040503050406030204" pitchFamily="18" charset="0"/>
                <a:ea typeface="Cambria" panose="02040503050406030204" pitchFamily="18" charset="0"/>
                <a:cs typeface="Roboto Black"/>
                <a:sym typeface="Roboto Black"/>
              </a:rPr>
              <a:t>№2-3</a:t>
            </a:r>
            <a:endParaRPr dirty="0">
              <a:latin typeface="Cambria" panose="02040503050406030204" pitchFamily="18" charset="0"/>
              <a:ea typeface="Cambria" panose="02040503050406030204" pitchFamily="18" charset="0"/>
              <a:cs typeface="Roboto Black"/>
              <a:sym typeface="Roboto Black"/>
            </a:endParaRPr>
          </a:p>
        </p:txBody>
      </p:sp>
      <p:pic>
        <p:nvPicPr>
          <p:cNvPr id="253" name="Google Shape;253;g604131d69f_2_10"/>
          <p:cNvPicPr preferRelativeResize="0"/>
          <p:nvPr/>
        </p:nvPicPr>
        <p:blipFill rotWithShape="1">
          <a:blip r:embed="rId5">
            <a:alphaModFix/>
          </a:blip>
          <a:srcRect/>
          <a:stretch/>
        </p:blipFill>
        <p:spPr>
          <a:xfrm>
            <a:off x="395250" y="4447481"/>
            <a:ext cx="892294" cy="407568"/>
          </a:xfrm>
          <a:prstGeom prst="rect">
            <a:avLst/>
          </a:prstGeom>
          <a:noFill/>
          <a:ln>
            <a:noFill/>
          </a:ln>
        </p:spPr>
      </p:pic>
      <p:cxnSp>
        <p:nvCxnSpPr>
          <p:cNvPr id="254" name="Google Shape;254;g604131d69f_2_10"/>
          <p:cNvCxnSpPr/>
          <p:nvPr/>
        </p:nvCxnSpPr>
        <p:spPr>
          <a:xfrm>
            <a:off x="2385544" y="1643438"/>
            <a:ext cx="1666200" cy="0"/>
          </a:xfrm>
          <a:prstGeom prst="straightConnector1">
            <a:avLst/>
          </a:prstGeom>
          <a:noFill/>
          <a:ln w="9525" cap="flat" cmpd="sng">
            <a:solidFill>
              <a:schemeClr val="dk2"/>
            </a:solidFill>
            <a:prstDash val="solid"/>
            <a:round/>
            <a:headEnd type="none" w="med" len="med"/>
            <a:tailEnd type="none" w="med" len="med"/>
          </a:ln>
        </p:spPr>
      </p:cxnSp>
      <p:sp>
        <p:nvSpPr>
          <p:cNvPr id="255" name="Google Shape;255;g604131d69f_2_10"/>
          <p:cNvSpPr txBox="1">
            <a:spLocks noGrp="1"/>
          </p:cNvSpPr>
          <p:nvPr>
            <p:ph type="body" idx="1"/>
          </p:nvPr>
        </p:nvSpPr>
        <p:spPr>
          <a:xfrm>
            <a:off x="655092" y="1671612"/>
            <a:ext cx="5479577" cy="2566018"/>
          </a:xfrm>
          <a:prstGeom prst="rect">
            <a:avLst/>
          </a:prstGeom>
          <a:noFill/>
          <a:ln>
            <a:noFill/>
          </a:ln>
        </p:spPr>
        <p:txBody>
          <a:bodyPr spcFirstLastPara="1" wrap="square" lIns="68575" tIns="34275" rIns="68575" bIns="34275" anchor="t" anchorCtr="0">
            <a:noAutofit/>
          </a:bodyPr>
          <a:lstStyle/>
          <a:p>
            <a:pPr marL="177800" indent="-101600" algn="just">
              <a:lnSpc>
                <a:spcPct val="100000"/>
              </a:lnSpc>
              <a:spcBef>
                <a:spcPts val="0"/>
              </a:spcBef>
              <a:buSzPts val="1100"/>
              <a:buNone/>
            </a:pPr>
            <a:r>
              <a:rPr lang="en-US" sz="1300" dirty="0">
                <a:latin typeface="Roboto Light"/>
                <a:cs typeface="Roboto Light"/>
                <a:sym typeface="Roboto Light"/>
              </a:rPr>
              <a:t> </a:t>
            </a:r>
            <a:r>
              <a:rPr lang="en-US" sz="1300" dirty="0" smtClean="0">
                <a:latin typeface="Roboto Light"/>
                <a:cs typeface="Roboto Light"/>
                <a:sym typeface="Roboto Light"/>
              </a:rPr>
              <a:t>  </a:t>
            </a:r>
            <a:r>
              <a:rPr lang="en-US" sz="1600" b="1" dirty="0" smtClean="0">
                <a:latin typeface="Cambria" pitchFamily="18" charset="0"/>
              </a:rPr>
              <a:t>Uzbekistan </a:t>
            </a:r>
            <a:r>
              <a:rPr lang="en-US" sz="1600" dirty="0">
                <a:latin typeface="Cambria" pitchFamily="18" charset="0"/>
              </a:rPr>
              <a:t>took the third place in our rating</a:t>
            </a:r>
            <a:r>
              <a:rPr lang="ru-RU" sz="1600" dirty="0">
                <a:latin typeface="Cambria" pitchFamily="18" charset="0"/>
              </a:rPr>
              <a:t>, </a:t>
            </a:r>
            <a:r>
              <a:rPr lang="en-US" sz="1600" dirty="0">
                <a:latin typeface="Cambria" pitchFamily="18" charset="0"/>
              </a:rPr>
              <a:t>with  the </a:t>
            </a:r>
            <a:r>
              <a:rPr lang="en-US" sz="1600" dirty="0" smtClean="0">
                <a:latin typeface="Cambria" pitchFamily="18" charset="0"/>
              </a:rPr>
              <a:t>capacious interior </a:t>
            </a:r>
            <a:r>
              <a:rPr lang="en-US" sz="1600" dirty="0">
                <a:latin typeface="Cambria" pitchFamily="18" charset="0"/>
              </a:rPr>
              <a:t>market</a:t>
            </a:r>
            <a:r>
              <a:rPr lang="ru-RU" sz="1600" dirty="0">
                <a:latin typeface="Cambria" pitchFamily="18" charset="0"/>
              </a:rPr>
              <a:t> (</a:t>
            </a:r>
            <a:r>
              <a:rPr lang="en-US" sz="1600" dirty="0">
                <a:latin typeface="Cambria" pitchFamily="18" charset="0"/>
              </a:rPr>
              <a:t>more than</a:t>
            </a:r>
            <a:r>
              <a:rPr lang="ru-RU" sz="1600" dirty="0">
                <a:latin typeface="Cambria" pitchFamily="18" charset="0"/>
              </a:rPr>
              <a:t> 30 </a:t>
            </a:r>
            <a:r>
              <a:rPr lang="en-US" sz="1600" dirty="0">
                <a:latin typeface="Cambria" pitchFamily="18" charset="0"/>
              </a:rPr>
              <a:t>million people</a:t>
            </a:r>
            <a:r>
              <a:rPr lang="ru-RU" sz="1600" dirty="0">
                <a:latin typeface="Cambria" pitchFamily="18" charset="0"/>
              </a:rPr>
              <a:t>)</a:t>
            </a:r>
            <a:r>
              <a:rPr lang="en-US" sz="1600" dirty="0">
                <a:latin typeface="Cambria" pitchFamily="18" charset="0"/>
              </a:rPr>
              <a:t>,</a:t>
            </a:r>
            <a:r>
              <a:rPr lang="ru-RU" sz="1600" dirty="0">
                <a:latin typeface="Cambria" pitchFamily="18" charset="0"/>
              </a:rPr>
              <a:t> </a:t>
            </a:r>
            <a:r>
              <a:rPr lang="en-US" sz="1600" dirty="0">
                <a:latin typeface="Cambria" pitchFamily="18" charset="0"/>
              </a:rPr>
              <a:t>diversified economy</a:t>
            </a:r>
            <a:r>
              <a:rPr lang="ru-RU" sz="1600" dirty="0">
                <a:latin typeface="Cambria" pitchFamily="18" charset="0"/>
              </a:rPr>
              <a:t>, </a:t>
            </a:r>
            <a:r>
              <a:rPr lang="en-US" sz="1600" dirty="0">
                <a:latin typeface="Cambria" pitchFamily="18" charset="0"/>
              </a:rPr>
              <a:t>personal resource base</a:t>
            </a:r>
            <a:r>
              <a:rPr lang="ru-RU" sz="1600" dirty="0">
                <a:latin typeface="Cambria" pitchFamily="18" charset="0"/>
              </a:rPr>
              <a:t>, </a:t>
            </a:r>
            <a:r>
              <a:rPr lang="en-US" sz="1600" dirty="0">
                <a:latin typeface="Cambria" pitchFamily="18" charset="0"/>
              </a:rPr>
              <a:t>political stability</a:t>
            </a:r>
            <a:r>
              <a:rPr lang="ru-RU" sz="1600" dirty="0">
                <a:latin typeface="Cambria" pitchFamily="18" charset="0"/>
              </a:rPr>
              <a:t>. </a:t>
            </a:r>
            <a:r>
              <a:rPr lang="en-US" sz="1600" dirty="0">
                <a:latin typeface="Cambria" pitchFamily="18" charset="0"/>
              </a:rPr>
              <a:t>Besides, there is a huge amount of plans for system reform of the economy of the republic and creation of favorable conditions for investors outlined by the </a:t>
            </a:r>
            <a:r>
              <a:rPr lang="en-US" sz="1600" dirty="0" smtClean="0">
                <a:latin typeface="Cambria" pitchFamily="18" charset="0"/>
              </a:rPr>
              <a:t>president </a:t>
            </a:r>
            <a:r>
              <a:rPr lang="en-US" sz="1600" dirty="0" err="1">
                <a:latin typeface="Cambria" pitchFamily="18" charset="0"/>
              </a:rPr>
              <a:t>S.Mirzieev</a:t>
            </a:r>
            <a:r>
              <a:rPr lang="ru-RU" sz="1600" dirty="0">
                <a:latin typeface="Cambria" pitchFamily="18" charset="0"/>
              </a:rPr>
              <a:t>. </a:t>
            </a:r>
            <a:r>
              <a:rPr lang="en-US" sz="1600" dirty="0">
                <a:latin typeface="Cambria" pitchFamily="18" charset="0"/>
              </a:rPr>
              <a:t>At the same time there is a strong government interference in the economy, </a:t>
            </a:r>
            <a:r>
              <a:rPr lang="en-US" sz="1600" dirty="0" smtClean="0">
                <a:latin typeface="Cambria" pitchFamily="18" charset="0"/>
              </a:rPr>
              <a:t>violations </a:t>
            </a:r>
            <a:r>
              <a:rPr lang="en-US" sz="1600" dirty="0">
                <a:latin typeface="Cambria" pitchFamily="18" charset="0"/>
              </a:rPr>
              <a:t>of investors' and entrepreneurs’ </a:t>
            </a:r>
            <a:r>
              <a:rPr lang="en-US" sz="1600" dirty="0" smtClean="0">
                <a:latin typeface="Cambria" pitchFamily="18" charset="0"/>
              </a:rPr>
              <a:t>rights, corruption </a:t>
            </a:r>
            <a:r>
              <a:rPr lang="en-US" sz="1600" dirty="0">
                <a:latin typeface="Cambria" pitchFamily="18" charset="0"/>
              </a:rPr>
              <a:t>and bureaucracy, social contradictions, low purchasing power of the population</a:t>
            </a:r>
            <a:r>
              <a:rPr lang="ru-RU" sz="1600" dirty="0">
                <a:latin typeface="Cambria" pitchFamily="18" charset="0"/>
              </a:rPr>
              <a:t>. </a:t>
            </a:r>
          </a:p>
          <a:p>
            <a:pPr marL="177800" lvl="0" indent="-101600" algn="l" rtl="0">
              <a:lnSpc>
                <a:spcPct val="70000"/>
              </a:lnSpc>
              <a:spcBef>
                <a:spcPts val="800"/>
              </a:spcBef>
              <a:spcAft>
                <a:spcPts val="0"/>
              </a:spcAft>
              <a:buClr>
                <a:schemeClr val="dk1"/>
              </a:buClr>
              <a:buSzPts val="1100"/>
              <a:buNone/>
            </a:pPr>
            <a:endParaRPr sz="1300" dirty="0">
              <a:latin typeface="Roboto Light"/>
              <a:ea typeface="Roboto Light"/>
              <a:cs typeface="Roboto Light"/>
              <a:sym typeface="Roboto Light"/>
            </a:endParaRPr>
          </a:p>
        </p:txBody>
      </p:sp>
      <p:sp>
        <p:nvSpPr>
          <p:cNvPr id="256" name="Google Shape;256;g604131d69f_2_1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buSzPts val="1200"/>
              <a:buNone/>
            </a:pPr>
            <a:r>
              <a:rPr lang="en-US" sz="1100" b="1" dirty="0">
                <a:latin typeface="Cambria" panose="02040503050406030204" pitchFamily="18" charset="0"/>
                <a:ea typeface="Cambria" panose="02040503050406030204" pitchFamily="18" charset="0"/>
                <a:cs typeface="Roboto"/>
                <a:sym typeface="Roboto"/>
              </a:rPr>
              <a:t>Population </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33 </a:t>
            </a:r>
            <a:r>
              <a:rPr lang="en-US" sz="1100" dirty="0" err="1" smtClean="0">
                <a:latin typeface="Cambria" panose="02040503050406030204" pitchFamily="18" charset="0"/>
                <a:ea typeface="Cambria" panose="02040503050406030204" pitchFamily="18" charset="0"/>
                <a:cs typeface="Roboto Light"/>
                <a:sym typeface="Roboto Light"/>
              </a:rPr>
              <a:t>mln</a:t>
            </a:r>
            <a:r>
              <a:rPr lang="ru-RU" sz="1100" dirty="0" smtClean="0">
                <a:latin typeface="Cambria" panose="02040503050406030204" pitchFamily="18" charset="0"/>
                <a:ea typeface="Cambria" panose="02040503050406030204" pitchFamily="18" charset="0"/>
                <a:cs typeface="Roboto Light"/>
                <a:sym typeface="Roboto Light"/>
              </a:rPr>
              <a:t>.</a:t>
            </a:r>
            <a:endParaRPr sz="1100" dirty="0" smtClean="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ru-RU" sz="1100" b="1" dirty="0" smtClean="0">
                <a:latin typeface="Cambria" panose="02040503050406030204" pitchFamily="18" charset="0"/>
                <a:ea typeface="Cambria" panose="02040503050406030204" pitchFamily="18" charset="0"/>
                <a:cs typeface="Roboto"/>
                <a:sym typeface="Roboto"/>
              </a:rPr>
              <a:t>ВВП</a:t>
            </a:r>
            <a:r>
              <a:rPr lang="ru-RU" sz="1100" b="1" dirty="0">
                <a:latin typeface="Cambria" panose="02040503050406030204" pitchFamily="18" charset="0"/>
                <a:ea typeface="Cambria" panose="02040503050406030204" pitchFamily="18" charset="0"/>
                <a:cs typeface="Roboto"/>
                <a:sym typeface="Roboto"/>
              </a:rPr>
              <a:t>:</a:t>
            </a:r>
            <a:r>
              <a:rPr lang="ru-RU" sz="1100" dirty="0">
                <a:latin typeface="Cambria" panose="02040503050406030204" pitchFamily="18" charset="0"/>
                <a:ea typeface="Cambria" panose="02040503050406030204" pitchFamily="18" charset="0"/>
                <a:cs typeface="Roboto Light"/>
                <a:sym typeface="Roboto Light"/>
              </a:rPr>
              <a:t> 41.24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1262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lang="en-US"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200" b="1" dirty="0" smtClean="0">
                <a:latin typeface="Cambria" panose="02040503050406030204" pitchFamily="18" charset="0"/>
                <a:ea typeface="Cambria" panose="02040503050406030204" pitchFamily="18" charset="0"/>
                <a:cs typeface="Roboto"/>
                <a:sym typeface="Roboto"/>
              </a:rPr>
              <a:t>Key </a:t>
            </a:r>
            <a:r>
              <a:rPr lang="en-US" sz="1200" b="1" dirty="0">
                <a:latin typeface="Cambria" panose="02040503050406030204" pitchFamily="18" charset="0"/>
                <a:ea typeface="Cambria" panose="02040503050406030204" pitchFamily="18" charset="0"/>
                <a:cs typeface="Roboto"/>
                <a:sym typeface="Roboto"/>
              </a:rPr>
              <a:t>sectors : </a:t>
            </a:r>
            <a:r>
              <a:rPr lang="en-US" sz="1200" dirty="0">
                <a:latin typeface="Cambria" panose="02040503050406030204" pitchFamily="18" charset="0"/>
                <a:ea typeface="Cambria" panose="02040503050406030204" pitchFamily="18" charset="0"/>
                <a:cs typeface="Roboto"/>
                <a:sym typeface="Roboto"/>
              </a:rPr>
              <a:t>oil and gas production</a:t>
            </a:r>
            <a:r>
              <a:rPr lang="en-US" sz="1200" dirty="0">
                <a:latin typeface="Cambria" panose="02040503050406030204" pitchFamily="18" charset="0"/>
                <a:ea typeface="Cambria" panose="02040503050406030204" pitchFamily="18" charset="0"/>
                <a:cs typeface="Roboto Light"/>
                <a:sym typeface="Roboto Light"/>
              </a:rPr>
              <a:t>, metallurgy, </a:t>
            </a:r>
            <a:r>
              <a:rPr lang="en-US" sz="1200" dirty="0" smtClean="0">
                <a:latin typeface="Cambria" panose="02040503050406030204" pitchFamily="18" charset="0"/>
                <a:ea typeface="Cambria" panose="02040503050406030204" pitchFamily="18" charset="0"/>
                <a:cs typeface="Roboto Light"/>
                <a:sym typeface="Roboto Light"/>
              </a:rPr>
              <a:t>machinery, agricultural</a:t>
            </a:r>
            <a:r>
              <a:rPr lang="en-US" sz="1200" dirty="0">
                <a:latin typeface="Cambria" panose="02040503050406030204" pitchFamily="18" charset="0"/>
                <a:ea typeface="Cambria" panose="02040503050406030204" pitchFamily="18" charset="0"/>
                <a:cs typeface="Roboto Light"/>
                <a:sym typeface="Roboto Light"/>
              </a:rPr>
              <a:t>, </a:t>
            </a:r>
            <a:r>
              <a:rPr lang="en-US" sz="1200" dirty="0" smtClean="0">
                <a:latin typeface="Cambria" panose="02040503050406030204" pitchFamily="18" charset="0"/>
                <a:ea typeface="Cambria" panose="02040503050406030204" pitchFamily="18" charset="0"/>
                <a:cs typeface="Roboto Light"/>
                <a:sym typeface="Roboto Light"/>
              </a:rPr>
              <a:t>transportation, tourism.</a:t>
            </a:r>
            <a:endParaRPr lang="en-US" sz="1200" dirty="0">
              <a:latin typeface="Cambria" panose="02040503050406030204" pitchFamily="18" charset="0"/>
              <a:ea typeface="Cambria" panose="02040503050406030204" pitchFamily="18" charset="0"/>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Tree>
    <p:extLst>
      <p:ext uri="{BB962C8B-B14F-4D97-AF65-F5344CB8AC3E}">
        <p14:creationId xmlns:p14="http://schemas.microsoft.com/office/powerpoint/2010/main" val="101848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0" y="0"/>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Azerbaijan </a:t>
            </a:r>
            <a:r>
              <a:rPr lang="ru-RU" dirty="0" smtClean="0">
                <a:latin typeface="Cambria" panose="02040503050406030204" pitchFamily="18" charset="0"/>
                <a:ea typeface="Cambria" panose="02040503050406030204" pitchFamily="18" charset="0"/>
                <a:cs typeface="Roboto Black"/>
                <a:sym typeface="Roboto Black"/>
              </a:rPr>
              <a:t>№2-3</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1050878" y="1838325"/>
            <a:ext cx="4783540" cy="2685908"/>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indent="0" algn="just">
              <a:lnSpc>
                <a:spcPct val="100000"/>
              </a:lnSpc>
              <a:spcBef>
                <a:spcPts val="0"/>
              </a:spcBef>
              <a:buNone/>
            </a:pPr>
            <a:r>
              <a:rPr lang="en-US" sz="1600" b="1" dirty="0" smtClean="0">
                <a:latin typeface="Cambria" pitchFamily="18" charset="0"/>
              </a:rPr>
              <a:t>Azerbaijan</a:t>
            </a:r>
            <a:r>
              <a:rPr lang="en-US" sz="1600" dirty="0" smtClean="0">
                <a:latin typeface="Cambria" pitchFamily="18" charset="0"/>
              </a:rPr>
              <a:t> </a:t>
            </a:r>
            <a:r>
              <a:rPr lang="en-US" sz="1600" dirty="0">
                <a:latin typeface="Cambria" pitchFamily="18" charset="0"/>
              </a:rPr>
              <a:t>took the second place with the help of their </a:t>
            </a:r>
            <a:r>
              <a:rPr lang="fr-FR" sz="1600" dirty="0">
                <a:latin typeface="Cambria" pitchFamily="18" charset="0"/>
              </a:rPr>
              <a:t>significant resource potential</a:t>
            </a:r>
            <a:r>
              <a:rPr lang="en-US" sz="1600" dirty="0">
                <a:latin typeface="Cambria" pitchFamily="18" charset="0"/>
              </a:rPr>
              <a:t>, good transport accessibility and transit opportunities</a:t>
            </a:r>
            <a:r>
              <a:rPr lang="ru-RU" sz="1600" dirty="0">
                <a:latin typeface="Cambria" pitchFamily="18" charset="0"/>
              </a:rPr>
              <a:t>, </a:t>
            </a:r>
            <a:r>
              <a:rPr lang="en-US" sz="1600" dirty="0">
                <a:latin typeface="Cambria" pitchFamily="18" charset="0"/>
              </a:rPr>
              <a:t>relatively</a:t>
            </a:r>
            <a:r>
              <a:rPr lang="ru-RU" sz="1600" dirty="0">
                <a:latin typeface="Cambria" pitchFamily="18" charset="0"/>
              </a:rPr>
              <a:t> </a:t>
            </a:r>
            <a:r>
              <a:rPr lang="fr-FR" sz="1600" dirty="0">
                <a:latin typeface="Cambria" pitchFamily="18" charset="0"/>
              </a:rPr>
              <a:t>capacious market</a:t>
            </a:r>
            <a:r>
              <a:rPr lang="ru-RU" sz="1600" dirty="0">
                <a:latin typeface="Cambria" pitchFamily="18" charset="0"/>
              </a:rPr>
              <a:t> (9,5 </a:t>
            </a:r>
            <a:r>
              <a:rPr lang="en-US" sz="1600" dirty="0">
                <a:latin typeface="Cambria" pitchFamily="18" charset="0"/>
              </a:rPr>
              <a:t>million people</a:t>
            </a:r>
            <a:r>
              <a:rPr lang="ru-RU" sz="1600" dirty="0">
                <a:latin typeface="Cambria" pitchFamily="18" charset="0"/>
              </a:rPr>
              <a:t>), </a:t>
            </a:r>
            <a:r>
              <a:rPr lang="en-US" sz="1600" dirty="0">
                <a:latin typeface="Cambria" pitchFamily="18" charset="0"/>
              </a:rPr>
              <a:t>oriented on access to </a:t>
            </a:r>
            <a:r>
              <a:rPr lang="ru-RU" sz="1600" dirty="0">
                <a:latin typeface="Cambria" pitchFamily="18" charset="0"/>
              </a:rPr>
              <a:t> </a:t>
            </a:r>
            <a:r>
              <a:rPr lang="en-US" sz="1600" dirty="0">
                <a:latin typeface="Cambria" pitchFamily="18" charset="0"/>
              </a:rPr>
              <a:t>economic policy, as well as to a set of measures of economic reformation, diversification and creation of its attractiveness for foreign investors.</a:t>
            </a:r>
            <a:r>
              <a:rPr lang="ru-RU" sz="1600" dirty="0">
                <a:latin typeface="Cambria" pitchFamily="18" charset="0"/>
              </a:rPr>
              <a:t> </a:t>
            </a:r>
          </a:p>
          <a:p>
            <a:pPr marL="0" lvl="0" indent="0" algn="l" rtl="0">
              <a:lnSpc>
                <a:spcPct val="100000"/>
              </a:lnSpc>
              <a:spcBef>
                <a:spcPts val="0"/>
              </a:spcBef>
              <a:spcAft>
                <a:spcPts val="0"/>
              </a:spcAft>
              <a:buNone/>
            </a:pPr>
            <a:endParaRPr sz="13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9,5</a:t>
            </a:r>
            <a:r>
              <a:rPr lang="en-US" sz="1100" dirty="0" smtClean="0">
                <a:latin typeface="Cambria" panose="02040503050406030204" pitchFamily="18" charset="0"/>
                <a:ea typeface="Cambria" panose="02040503050406030204" pitchFamily="18" charset="0"/>
                <a:cs typeface="Roboto Light"/>
                <a:sym typeface="Roboto Light"/>
              </a:rPr>
              <a:t> </a:t>
            </a:r>
            <a:r>
              <a:rPr lang="en-US" sz="1100" dirty="0" err="1" smtClean="0">
                <a:latin typeface="Cambria" panose="02040503050406030204" pitchFamily="18" charset="0"/>
                <a:ea typeface="Cambria" panose="02040503050406030204" pitchFamily="18" charset="0"/>
                <a:cs typeface="Roboto Light"/>
                <a:sym typeface="Roboto Light"/>
              </a:rPr>
              <a:t>mln</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46.94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5796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sz="1100" dirty="0">
              <a:latin typeface="Cambria" panose="02040503050406030204" pitchFamily="18" charset="0"/>
              <a:ea typeface="Cambria" panose="02040503050406030204" pitchFamily="18" charset="0"/>
              <a:cs typeface="Roboto Light"/>
              <a:sym typeface="Roboto Light"/>
            </a:endParaRPr>
          </a:p>
          <a:p>
            <a:pPr marL="0" indent="0">
              <a:buSzPts val="1200"/>
              <a:buNone/>
            </a:pPr>
            <a:r>
              <a:rPr lang="en-US" sz="1100" b="1" dirty="0">
                <a:latin typeface="Cambria" panose="02040503050406030204" pitchFamily="18" charset="0"/>
                <a:ea typeface="Cambria" panose="02040503050406030204" pitchFamily="18" charset="0"/>
                <a:cs typeface="Roboto"/>
                <a:sym typeface="Roboto"/>
              </a:rPr>
              <a:t>Key sectors : </a:t>
            </a:r>
            <a:r>
              <a:rPr lang="en-US" sz="1100" dirty="0">
                <a:latin typeface="Cambria" panose="02040503050406030204" pitchFamily="18" charset="0"/>
                <a:ea typeface="Cambria" panose="02040503050406030204" pitchFamily="18" charset="0"/>
                <a:cs typeface="Roboto"/>
                <a:sym typeface="Roboto"/>
              </a:rPr>
              <a:t>oil and gas production</a:t>
            </a:r>
            <a:r>
              <a:rPr lang="en-US" sz="1100" dirty="0">
                <a:latin typeface="Cambria" panose="02040503050406030204" pitchFamily="18" charset="0"/>
                <a:ea typeface="Cambria" panose="02040503050406030204" pitchFamily="18" charset="0"/>
                <a:cs typeface="Roboto Light"/>
                <a:sym typeface="Roboto Light"/>
              </a:rPr>
              <a:t>, metallurgy, agricultural, transportation</a:t>
            </a:r>
            <a:endParaRPr lang="en-US" sz="1300" dirty="0">
              <a:latin typeface="Roboto Light"/>
              <a:ea typeface="Roboto Light"/>
              <a:cs typeface="Roboto Light"/>
              <a:sym typeface="Roboto Light"/>
            </a:endParaRPr>
          </a:p>
          <a:p>
            <a:pPr marL="0" lvl="0" indent="0" algn="l" rtl="0">
              <a:spcBef>
                <a:spcPts val="800"/>
              </a:spcBef>
              <a:spcAft>
                <a:spcPts val="0"/>
              </a:spcAft>
              <a:buClr>
                <a:schemeClr val="dk1"/>
              </a:buClr>
              <a:buSzPts val="1200"/>
              <a:buFont typeface="Arial"/>
              <a:buNone/>
            </a:pPr>
            <a:endParaRPr sz="11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267" name="Google Shape;267;g604131d69f_2_0"/>
          <p:cNvPicPr preferRelativeResize="0">
            <a:picLocks noGrp="1"/>
          </p:cNvPicPr>
          <p:nvPr>
            <p:ph type="body" idx="1"/>
          </p:nvPr>
        </p:nvPicPr>
        <p:blipFill rotWithShape="1">
          <a:blip r:embed="rId5">
            <a:alphaModFix/>
          </a:blip>
          <a:srcRect/>
          <a:stretch/>
        </p:blipFill>
        <p:spPr>
          <a:xfrm>
            <a:off x="6659645" y="1137153"/>
            <a:ext cx="1218900" cy="609900"/>
          </a:xfrm>
          <a:prstGeom prst="rect">
            <a:avLst/>
          </a:prstGeom>
          <a:noFill/>
          <a:ln>
            <a:noFill/>
          </a:ln>
        </p:spPr>
      </p:pic>
    </p:spTree>
    <p:extLst>
      <p:ext uri="{BB962C8B-B14F-4D97-AF65-F5344CB8AC3E}">
        <p14:creationId xmlns:p14="http://schemas.microsoft.com/office/powerpoint/2010/main" val="169351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0" y="0"/>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ru-RU" dirty="0" smtClean="0">
                <a:latin typeface="Cambria" panose="02040503050406030204" pitchFamily="18" charset="0"/>
                <a:ea typeface="Cambria" panose="02040503050406030204" pitchFamily="18" charset="0"/>
                <a:cs typeface="Roboto Black"/>
                <a:sym typeface="Roboto Black"/>
              </a:rPr>
              <a:t>Грузия №4</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2294425" y="1838324"/>
            <a:ext cx="3478578" cy="248801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0"/>
              </a:spcBef>
              <a:spcAft>
                <a:spcPts val="0"/>
              </a:spcAft>
              <a:buNone/>
            </a:pPr>
            <a:endParaRPr sz="13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3.720 </a:t>
            </a:r>
            <a:r>
              <a:rPr lang="en-US" sz="1100" dirty="0" err="1" smtClean="0">
                <a:latin typeface="Cambria" panose="02040503050406030204" pitchFamily="18" charset="0"/>
                <a:ea typeface="Cambria" panose="02040503050406030204" pitchFamily="18" charset="0"/>
                <a:cs typeface="Roboto Light"/>
                <a:sym typeface="Roboto Light"/>
              </a:rPr>
              <a:t>mln</a:t>
            </a:r>
            <a:r>
              <a:rPr lang="en-US" sz="1100" dirty="0" smtClean="0">
                <a:latin typeface="Cambria" panose="02040503050406030204" pitchFamily="18" charset="0"/>
                <a:ea typeface="Cambria" panose="02040503050406030204" pitchFamily="18" charset="0"/>
                <a:cs typeface="Roboto Light"/>
                <a:sym typeface="Roboto Light"/>
              </a:rPr>
              <a:t>.</a:t>
            </a: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smtClean="0">
                <a:latin typeface="Cambria" panose="02040503050406030204" pitchFamily="18" charset="0"/>
                <a:ea typeface="Cambria" panose="02040503050406030204" pitchFamily="18" charset="0"/>
                <a:cs typeface="Roboto Light"/>
                <a:sym typeface="Roboto Light"/>
              </a:rPr>
              <a:t>16.01</a:t>
            </a:r>
            <a:r>
              <a:rPr lang="ru-RU" sz="1100" dirty="0" smtClean="0">
                <a:latin typeface="Cambria" panose="02040503050406030204" pitchFamily="18" charset="0"/>
                <a:ea typeface="Cambria" panose="02040503050406030204" pitchFamily="18" charset="0"/>
                <a:cs typeface="Roboto Light"/>
                <a:sym typeface="Roboto Light"/>
              </a:rPr>
              <a:t>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4469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sz="1100" dirty="0">
              <a:latin typeface="Cambria" panose="02040503050406030204" pitchFamily="18" charset="0"/>
              <a:ea typeface="Cambria" panose="02040503050406030204" pitchFamily="18" charset="0"/>
              <a:cs typeface="Roboto Light"/>
              <a:sym typeface="Roboto Light"/>
            </a:endParaRPr>
          </a:p>
          <a:p>
            <a:pPr marL="0" indent="0">
              <a:buSzPts val="1200"/>
              <a:buNone/>
            </a:pPr>
            <a:r>
              <a:rPr lang="en-US" sz="1100" b="1" dirty="0">
                <a:latin typeface="Cambria" panose="02040503050406030204" pitchFamily="18" charset="0"/>
                <a:ea typeface="Cambria" panose="02040503050406030204" pitchFamily="18" charset="0"/>
                <a:cs typeface="Roboto"/>
                <a:sym typeface="Roboto"/>
              </a:rPr>
              <a:t>Key sectors </a:t>
            </a:r>
            <a:r>
              <a:rPr lang="en-US" sz="1100" b="1" dirty="0" smtClean="0">
                <a:latin typeface="Cambria" panose="02040503050406030204" pitchFamily="18" charset="0"/>
                <a:ea typeface="Cambria" panose="02040503050406030204" pitchFamily="18" charset="0"/>
                <a:cs typeface="Roboto"/>
                <a:sym typeface="Roboto"/>
              </a:rPr>
              <a:t>:</a:t>
            </a:r>
            <a:r>
              <a:rPr lang="en-US" sz="1100" dirty="0" smtClean="0">
                <a:latin typeface="Cambria" panose="02040503050406030204" pitchFamily="18" charset="0"/>
                <a:ea typeface="Cambria" panose="02040503050406030204" pitchFamily="18" charset="0"/>
                <a:cs typeface="Roboto Light"/>
                <a:sym typeface="Roboto Light"/>
              </a:rPr>
              <a:t> </a:t>
            </a:r>
            <a:r>
              <a:rPr lang="en-US" sz="1100" dirty="0">
                <a:latin typeface="Cambria" panose="02040503050406030204" pitchFamily="18" charset="0"/>
                <a:ea typeface="Cambria" panose="02040503050406030204" pitchFamily="18" charset="0"/>
                <a:cs typeface="Roboto Light"/>
                <a:sym typeface="Roboto Light"/>
              </a:rPr>
              <a:t>agricultural, </a:t>
            </a:r>
            <a:r>
              <a:rPr lang="en-US" sz="1100" dirty="0" smtClean="0">
                <a:latin typeface="Cambria" panose="02040503050406030204" pitchFamily="18" charset="0"/>
                <a:ea typeface="Cambria" panose="02040503050406030204" pitchFamily="18" charset="0"/>
                <a:cs typeface="Roboto Light"/>
                <a:sym typeface="Roboto Light"/>
              </a:rPr>
              <a:t>transportation, tourism</a:t>
            </a:r>
            <a:endParaRPr lang="en-US" sz="1300" dirty="0">
              <a:latin typeface="Roboto Light"/>
              <a:ea typeface="Roboto Light"/>
              <a:cs typeface="Roboto Light"/>
              <a:sym typeface="Roboto Light"/>
            </a:endParaRPr>
          </a:p>
          <a:p>
            <a:pPr marL="0" lvl="0" indent="0" algn="l" rtl="0">
              <a:spcBef>
                <a:spcPts val="800"/>
              </a:spcBef>
              <a:spcAft>
                <a:spcPts val="0"/>
              </a:spcAft>
              <a:buClr>
                <a:schemeClr val="dk1"/>
              </a:buClr>
              <a:buSzPts val="1200"/>
              <a:buFont typeface="Arial"/>
              <a:buNone/>
            </a:pPr>
            <a:endParaRPr sz="11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2" name="Текст 1"/>
          <p:cNvSpPr>
            <a:spLocks noGrp="1"/>
          </p:cNvSpPr>
          <p:nvPr>
            <p:ph type="body" idx="1"/>
          </p:nvPr>
        </p:nvSpPr>
        <p:spPr>
          <a:xfrm>
            <a:off x="6284794" y="846161"/>
            <a:ext cx="2231596" cy="1071349"/>
          </a:xfrm>
        </p:spPr>
        <p:txBody>
          <a:bodyPr/>
          <a:lstStyle/>
          <a:p>
            <a:endParaRPr lang="ru-RU"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7541" y="950948"/>
            <a:ext cx="1627550" cy="887377"/>
          </a:xfrm>
          <a:prstGeom prst="rect">
            <a:avLst/>
          </a:prstGeom>
        </p:spPr>
      </p:pic>
      <p:sp>
        <p:nvSpPr>
          <p:cNvPr id="4" name="Прямоугольник 3"/>
          <p:cNvSpPr/>
          <p:nvPr/>
        </p:nvSpPr>
        <p:spPr>
          <a:xfrm>
            <a:off x="1540291" y="1838325"/>
            <a:ext cx="4416956" cy="2462213"/>
          </a:xfrm>
          <a:prstGeom prst="rect">
            <a:avLst/>
          </a:prstGeom>
        </p:spPr>
        <p:txBody>
          <a:bodyPr wrap="square">
            <a:spAutoFit/>
          </a:bodyPr>
          <a:lstStyle/>
          <a:p>
            <a:pPr marL="0" indent="0" algn="just">
              <a:buNone/>
            </a:pPr>
            <a:r>
              <a:rPr lang="en-US" b="1" dirty="0">
                <a:latin typeface="Cambria" pitchFamily="18" charset="0"/>
              </a:rPr>
              <a:t>Georgia </a:t>
            </a:r>
            <a:r>
              <a:rPr lang="en-US" dirty="0">
                <a:latin typeface="Cambria" pitchFamily="18" charset="0"/>
              </a:rPr>
              <a:t>took the fourth place with</a:t>
            </a:r>
            <a:r>
              <a:rPr lang="ru-RU" b="1" dirty="0">
                <a:latin typeface="Cambria" pitchFamily="18" charset="0"/>
              </a:rPr>
              <a:t> </a:t>
            </a:r>
            <a:r>
              <a:rPr lang="en-US" dirty="0">
                <a:latin typeface="Cambria" pitchFamily="18" charset="0"/>
              </a:rPr>
              <a:t>its</a:t>
            </a:r>
            <a:r>
              <a:rPr lang="en-US" b="1" dirty="0">
                <a:latin typeface="Cambria" pitchFamily="18" charset="0"/>
              </a:rPr>
              <a:t> </a:t>
            </a:r>
            <a:r>
              <a:rPr lang="en-US" dirty="0">
                <a:latin typeface="Cambria" pitchFamily="18" charset="0"/>
              </a:rPr>
              <a:t>favorable conditions for doing business</a:t>
            </a:r>
            <a:r>
              <a:rPr lang="ru-RU" dirty="0">
                <a:latin typeface="Cambria" pitchFamily="18" charset="0"/>
              </a:rPr>
              <a:t>, </a:t>
            </a:r>
            <a:r>
              <a:rPr lang="en-US" dirty="0">
                <a:latin typeface="Cambria" pitchFamily="18" charset="0"/>
              </a:rPr>
              <a:t>advantageous transit location, relatively diversified economy,  sufficiently skilled labor force, strengthening economic and migration links with the EU</a:t>
            </a:r>
            <a:r>
              <a:rPr lang="ru-RU" dirty="0">
                <a:latin typeface="Cambria" pitchFamily="18" charset="0"/>
              </a:rPr>
              <a:t>. </a:t>
            </a:r>
            <a:r>
              <a:rPr lang="en-US" dirty="0">
                <a:latin typeface="Cambria" pitchFamily="18" charset="0"/>
              </a:rPr>
              <a:t>At the same time Georgia has deep structure problems in economy due to the</a:t>
            </a:r>
            <a:r>
              <a:rPr lang="ru-RU" dirty="0">
                <a:latin typeface="Cambria" pitchFamily="18" charset="0"/>
              </a:rPr>
              <a:t> </a:t>
            </a:r>
            <a:r>
              <a:rPr lang="en-US" dirty="0">
                <a:latin typeface="Cambria" pitchFamily="18" charset="0"/>
              </a:rPr>
              <a:t>severance of relations with traditional economic partners</a:t>
            </a:r>
            <a:r>
              <a:rPr lang="ru-RU" dirty="0">
                <a:latin typeface="Cambria" pitchFamily="18" charset="0"/>
              </a:rPr>
              <a:t>, </a:t>
            </a:r>
            <a:r>
              <a:rPr lang="en-US" dirty="0">
                <a:latin typeface="Cambria" pitchFamily="18" charset="0"/>
              </a:rPr>
              <a:t>presence of unresolved foreign policy disputes</a:t>
            </a:r>
            <a:r>
              <a:rPr lang="ru-RU" dirty="0">
                <a:latin typeface="Cambria" pitchFamily="18" charset="0"/>
              </a:rPr>
              <a:t> (</a:t>
            </a:r>
            <a:r>
              <a:rPr lang="en-US" dirty="0">
                <a:latin typeface="Cambria" pitchFamily="18" charset="0"/>
              </a:rPr>
              <a:t>situation with </a:t>
            </a:r>
            <a:r>
              <a:rPr lang="fr-FR" dirty="0">
                <a:latin typeface="Cambria" pitchFamily="18" charset="0"/>
              </a:rPr>
              <a:t>Abkhazia and South Ossetia</a:t>
            </a:r>
            <a:r>
              <a:rPr lang="ru-RU" dirty="0">
                <a:latin typeface="Cambria" pitchFamily="18" charset="0"/>
              </a:rPr>
              <a:t>, </a:t>
            </a:r>
            <a:r>
              <a:rPr lang="en-US" dirty="0">
                <a:latin typeface="Cambria" pitchFamily="18" charset="0"/>
              </a:rPr>
              <a:t>conflict with Russia</a:t>
            </a:r>
            <a:r>
              <a:rPr lang="ru-RU" dirty="0">
                <a:latin typeface="Cambria" pitchFamily="18" charset="0"/>
              </a:rPr>
              <a:t>), </a:t>
            </a:r>
            <a:r>
              <a:rPr lang="fr-FR" dirty="0">
                <a:latin typeface="Cambria" pitchFamily="18" charset="0"/>
              </a:rPr>
              <a:t>poor resource provision</a:t>
            </a:r>
            <a:r>
              <a:rPr lang="ru-RU" dirty="0">
                <a:latin typeface="Cambria" pitchFamily="18" charset="0"/>
              </a:rPr>
              <a:t>, </a:t>
            </a:r>
            <a:r>
              <a:rPr lang="en-US" dirty="0">
                <a:latin typeface="Cambria" pitchFamily="18" charset="0"/>
              </a:rPr>
              <a:t>low production efficiency</a:t>
            </a:r>
            <a:r>
              <a:rPr lang="ru-RU" dirty="0">
                <a:latin typeface="Cambria" pitchFamily="18" charset="0"/>
              </a:rPr>
              <a:t>, </a:t>
            </a:r>
            <a:r>
              <a:rPr lang="en-US" dirty="0">
                <a:latin typeface="Cambria" pitchFamily="18" charset="0"/>
              </a:rPr>
              <a:t>risks of social protests</a:t>
            </a:r>
            <a:endParaRPr lang="ru-RU" dirty="0">
              <a:latin typeface="Cambria" pitchFamily="18" charset="0"/>
            </a:endParaRPr>
          </a:p>
        </p:txBody>
      </p:sp>
    </p:spTree>
    <p:extLst>
      <p:ext uri="{BB962C8B-B14F-4D97-AF65-F5344CB8AC3E}">
        <p14:creationId xmlns:p14="http://schemas.microsoft.com/office/powerpoint/2010/main" val="316440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0" y="0"/>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err="1" smtClean="0">
                <a:latin typeface="Cambria" panose="02040503050406030204" pitchFamily="18" charset="0"/>
                <a:ea typeface="Cambria" panose="02040503050406030204" pitchFamily="18" charset="0"/>
                <a:cs typeface="Roboto Black"/>
                <a:sym typeface="Roboto Black"/>
              </a:rPr>
              <a:t>Kyrgystan</a:t>
            </a:r>
            <a:r>
              <a:rPr lang="en-US" dirty="0" smtClean="0">
                <a:latin typeface="Cambria" panose="02040503050406030204" pitchFamily="18" charset="0"/>
                <a:ea typeface="Cambria" panose="02040503050406030204" pitchFamily="18" charset="0"/>
                <a:cs typeface="Roboto Black"/>
                <a:sym typeface="Roboto Black"/>
              </a:rPr>
              <a:t> </a:t>
            </a:r>
            <a:r>
              <a:rPr lang="ru-RU" dirty="0" smtClean="0">
                <a:latin typeface="Cambria" panose="02040503050406030204" pitchFamily="18" charset="0"/>
                <a:ea typeface="Cambria" panose="02040503050406030204" pitchFamily="18" charset="0"/>
                <a:cs typeface="Roboto Black"/>
                <a:sym typeface="Roboto Black"/>
              </a:rPr>
              <a:t>№5 </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1044055" y="1643149"/>
            <a:ext cx="5341669" cy="2860612"/>
          </a:xfrm>
          <a:prstGeom prst="rect">
            <a:avLst/>
          </a:prstGeom>
          <a:noFill/>
          <a:ln>
            <a:noFill/>
          </a:ln>
        </p:spPr>
        <p:txBody>
          <a:bodyPr spcFirstLastPara="1" wrap="square" lIns="68575" tIns="34275" rIns="68575" bIns="34275" anchor="t" anchorCtr="0">
            <a:noAutofit/>
          </a:bodyPr>
          <a:lstStyle/>
          <a:p>
            <a:pPr marL="76200" indent="0" algn="just">
              <a:buNone/>
            </a:pPr>
            <a:r>
              <a:rPr lang="en-US" sz="1400" b="1" dirty="0" smtClean="0">
                <a:latin typeface="Cambria" pitchFamily="18" charset="0"/>
              </a:rPr>
              <a:t>Kyrgyzstan</a:t>
            </a:r>
            <a:r>
              <a:rPr lang="en-US" sz="1400" dirty="0" smtClean="0">
                <a:latin typeface="Cambria" pitchFamily="18" charset="0"/>
              </a:rPr>
              <a:t> </a:t>
            </a:r>
            <a:r>
              <a:rPr lang="en-US" sz="1400" dirty="0">
                <a:latin typeface="Cambria" pitchFamily="18" charset="0"/>
              </a:rPr>
              <a:t>took the fifth place in our rating with relatively liberal legislation and the authorities' actions to create favorable conditions for investments</a:t>
            </a:r>
            <a:r>
              <a:rPr lang="ru-RU" sz="1400" dirty="0">
                <a:latin typeface="Cambria" pitchFamily="18" charset="0"/>
              </a:rPr>
              <a:t>. </a:t>
            </a:r>
            <a:r>
              <a:rPr lang="en-US" sz="1400" dirty="0">
                <a:latin typeface="Cambria" pitchFamily="18" charset="0"/>
              </a:rPr>
              <a:t>The republic is full of inexpensive labor, favorable conditions for agriculture, light industry and tourism development. Kyrgyzstan is also a participant of the country in the work of the EAEU in entering the unified association market. At the same time the interference of the state in the economy, has a number of serious precedents of creating difficulties for foreign investors in the implementation of projects in the republic</a:t>
            </a:r>
            <a:r>
              <a:rPr lang="ru-RU" sz="1400" dirty="0">
                <a:latin typeface="Cambria" pitchFamily="18" charset="0"/>
              </a:rPr>
              <a:t>, </a:t>
            </a:r>
            <a:r>
              <a:rPr lang="en-US" sz="1400" dirty="0">
                <a:latin typeface="Cambria" pitchFamily="18" charset="0"/>
              </a:rPr>
              <a:t>a multiple revision of early agreements with foreign investors</a:t>
            </a:r>
            <a:r>
              <a:rPr lang="ru-RU" sz="1400" dirty="0">
                <a:latin typeface="Cambria" pitchFamily="18" charset="0"/>
              </a:rPr>
              <a:t>, </a:t>
            </a:r>
            <a:r>
              <a:rPr lang="en-US" sz="1400" dirty="0" smtClean="0">
                <a:latin typeface="Cambria" pitchFamily="18" charset="0"/>
              </a:rPr>
              <a:t>High </a:t>
            </a:r>
            <a:r>
              <a:rPr lang="en-US" sz="1400" dirty="0">
                <a:latin typeface="Cambria" pitchFamily="18" charset="0"/>
              </a:rPr>
              <a:t>risks of political instability</a:t>
            </a:r>
            <a:r>
              <a:rPr lang="ru-RU" sz="1400" dirty="0">
                <a:latin typeface="Cambria" pitchFamily="18" charset="0"/>
              </a:rPr>
              <a:t>, </a:t>
            </a:r>
            <a:r>
              <a:rPr lang="en-US" sz="1400" dirty="0">
                <a:latin typeface="Cambria" pitchFamily="18" charset="0"/>
              </a:rPr>
              <a:t>the </a:t>
            </a:r>
            <a:r>
              <a:rPr lang="fr-FR" sz="1400" dirty="0">
                <a:latin typeface="Cambria" pitchFamily="18" charset="0"/>
              </a:rPr>
              <a:t>spread of Islamist ideology</a:t>
            </a:r>
            <a:r>
              <a:rPr lang="ru-RU" sz="1400" dirty="0">
                <a:latin typeface="Cambria" pitchFamily="18" charset="0"/>
              </a:rPr>
              <a:t>, </a:t>
            </a:r>
            <a:r>
              <a:rPr lang="en-US" sz="1400" dirty="0">
                <a:latin typeface="Cambria" pitchFamily="18" charset="0"/>
              </a:rPr>
              <a:t>narrowness of the internal market</a:t>
            </a:r>
            <a:r>
              <a:rPr lang="ru-RU" sz="1400" dirty="0">
                <a:latin typeface="Cambria" pitchFamily="18" charset="0"/>
              </a:rPr>
              <a:t>, </a:t>
            </a:r>
            <a:r>
              <a:rPr lang="en-US" sz="1400" dirty="0">
                <a:latin typeface="Cambria" pitchFamily="18" charset="0"/>
              </a:rPr>
              <a:t>low labor qualification</a:t>
            </a:r>
            <a:r>
              <a:rPr lang="ru-RU" sz="1400" dirty="0">
                <a:latin typeface="Cambria" pitchFamily="18" charset="0"/>
              </a:rPr>
              <a:t>. </a:t>
            </a: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6.4 </a:t>
            </a:r>
            <a:r>
              <a:rPr lang="en-US" sz="1100" dirty="0" err="1" smtClean="0">
                <a:latin typeface="Cambria" panose="02040503050406030204" pitchFamily="18" charset="0"/>
                <a:ea typeface="Cambria" panose="02040503050406030204" pitchFamily="18" charset="0"/>
                <a:cs typeface="Roboto Light"/>
                <a:sym typeface="Roboto Light"/>
              </a:rPr>
              <a:t>mln</a:t>
            </a:r>
            <a:r>
              <a:rPr lang="en-US" sz="1100" dirty="0">
                <a:latin typeface="Cambria" panose="02040503050406030204" pitchFamily="18" charset="0"/>
                <a:ea typeface="Cambria" panose="02040503050406030204" pitchFamily="18" charset="0"/>
                <a:cs typeface="Roboto Light"/>
                <a:sym typeface="Roboto Light"/>
              </a:rPr>
              <a:t>.</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8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smtClean="0">
                <a:latin typeface="Cambria" panose="02040503050406030204" pitchFamily="18" charset="0"/>
                <a:ea typeface="Cambria" panose="02040503050406030204" pitchFamily="18" charset="0"/>
                <a:cs typeface="Roboto Light"/>
                <a:sym typeface="Roboto Light"/>
              </a:rPr>
              <a:t>1087 </a:t>
            </a:r>
            <a:r>
              <a:rPr lang="en-US" sz="1100" dirty="0" smtClean="0">
                <a:latin typeface="Cambria" panose="02040503050406030204" pitchFamily="18" charset="0"/>
                <a:ea typeface="Cambria" panose="02040503050406030204" pitchFamily="18" charset="0"/>
                <a:cs typeface="Roboto Light"/>
                <a:sym typeface="Roboto Light"/>
              </a:rPr>
              <a:t>dollars</a:t>
            </a:r>
            <a:r>
              <a:rPr lang="ru-RU" sz="1100" dirty="0" smtClean="0">
                <a:latin typeface="Cambria" panose="02040503050406030204" pitchFamily="18" charset="0"/>
                <a:ea typeface="Cambria" panose="02040503050406030204" pitchFamily="18" charset="0"/>
                <a:cs typeface="Roboto Light"/>
                <a:sym typeface="Roboto Light"/>
              </a:rPr>
              <a:t> (</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r>
              <a:rPr lang="en-US" sz="1100" dirty="0" smtClean="0">
                <a:latin typeface="Cambria" panose="02040503050406030204" pitchFamily="18" charset="0"/>
                <a:ea typeface="Cambria" panose="02040503050406030204" pitchFamily="18" charset="0"/>
                <a:cs typeface="Roboto Light"/>
                <a:sym typeface="Roboto Light"/>
              </a:rPr>
              <a:t>)</a:t>
            </a:r>
          </a:p>
          <a:p>
            <a:pPr marL="0" lvl="0" indent="0" algn="l" rtl="0">
              <a:spcBef>
                <a:spcPts val="800"/>
              </a:spcBef>
              <a:spcAft>
                <a:spcPts val="0"/>
              </a:spcAft>
              <a:buClr>
                <a:schemeClr val="dk1"/>
              </a:buClr>
              <a:buSzPts val="1200"/>
              <a:buFont typeface="Arial"/>
              <a:buNone/>
            </a:pPr>
            <a:r>
              <a:rPr lang="en-US" sz="1200" b="1" dirty="0" smtClean="0">
                <a:latin typeface="Cambria" panose="02040503050406030204" pitchFamily="18" charset="0"/>
                <a:ea typeface="Cambria" panose="02040503050406030204" pitchFamily="18" charset="0"/>
                <a:cs typeface="Roboto"/>
                <a:sym typeface="Roboto"/>
              </a:rPr>
              <a:t>Key </a:t>
            </a:r>
            <a:r>
              <a:rPr lang="en-US" sz="1200" b="1" dirty="0">
                <a:latin typeface="Cambria" panose="02040503050406030204" pitchFamily="18" charset="0"/>
                <a:ea typeface="Cambria" panose="02040503050406030204" pitchFamily="18" charset="0"/>
                <a:cs typeface="Roboto"/>
                <a:sym typeface="Roboto"/>
              </a:rPr>
              <a:t>sectors </a:t>
            </a:r>
            <a:r>
              <a:rPr lang="en-US" sz="1200" b="1" dirty="0" smtClean="0">
                <a:latin typeface="Cambria" panose="02040503050406030204" pitchFamily="18" charset="0"/>
                <a:ea typeface="Cambria" panose="02040503050406030204" pitchFamily="18" charset="0"/>
                <a:cs typeface="Roboto"/>
                <a:sym typeface="Roboto"/>
              </a:rPr>
              <a:t>: </a:t>
            </a:r>
            <a:r>
              <a:rPr lang="en-US" sz="1200" dirty="0" smtClean="0">
                <a:latin typeface="Cambria" panose="02040503050406030204" pitchFamily="18" charset="0"/>
                <a:ea typeface="Cambria" panose="02040503050406030204" pitchFamily="18" charset="0"/>
                <a:cs typeface="Roboto"/>
                <a:sym typeface="Roboto"/>
              </a:rPr>
              <a:t>tourism</a:t>
            </a:r>
            <a:r>
              <a:rPr lang="en-US" sz="1200" dirty="0" smtClean="0">
                <a:latin typeface="Cambria" panose="02040503050406030204" pitchFamily="18" charset="0"/>
                <a:ea typeface="Cambria" panose="02040503050406030204" pitchFamily="18" charset="0"/>
                <a:cs typeface="Roboto Light"/>
                <a:sym typeface="Roboto Light"/>
              </a:rPr>
              <a:t>, </a:t>
            </a:r>
            <a:r>
              <a:rPr lang="en-US" sz="1200" dirty="0">
                <a:latin typeface="Cambria" panose="02040503050406030204" pitchFamily="18" charset="0"/>
                <a:ea typeface="Cambria" panose="02040503050406030204" pitchFamily="18" charset="0"/>
                <a:cs typeface="Roboto Light"/>
                <a:sym typeface="Roboto Light"/>
              </a:rPr>
              <a:t>metallurgy, agricultural, transportation</a:t>
            </a: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2" name="Текст 1"/>
          <p:cNvSpPr>
            <a:spLocks noGrp="1"/>
          </p:cNvSpPr>
          <p:nvPr>
            <p:ph type="body" idx="1"/>
          </p:nvPr>
        </p:nvSpPr>
        <p:spPr>
          <a:xfrm>
            <a:off x="6266662" y="522526"/>
            <a:ext cx="2690937" cy="1315800"/>
          </a:xfrm>
        </p:spPr>
        <p:txBody>
          <a:bodyPr/>
          <a:lstStyle/>
          <a:p>
            <a:endParaRPr lang="ru-RU" dirty="0"/>
          </a:p>
        </p:txBody>
      </p:sp>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t="4545" b="5195"/>
          <a:stretch/>
        </p:blipFill>
        <p:spPr>
          <a:xfrm>
            <a:off x="6671333" y="709205"/>
            <a:ext cx="2080562" cy="918089"/>
          </a:xfrm>
          <a:prstGeom prst="rect">
            <a:avLst/>
          </a:prstGeom>
        </p:spPr>
      </p:pic>
    </p:spTree>
    <p:extLst>
      <p:ext uri="{BB962C8B-B14F-4D97-AF65-F5344CB8AC3E}">
        <p14:creationId xmlns:p14="http://schemas.microsoft.com/office/powerpoint/2010/main" val="6545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0" y="0"/>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Armenia</a:t>
            </a:r>
            <a:r>
              <a:rPr lang="ru-RU" dirty="0" smtClean="0">
                <a:latin typeface="Cambria" panose="02040503050406030204" pitchFamily="18" charset="0"/>
                <a:ea typeface="Cambria" panose="02040503050406030204" pitchFamily="18" charset="0"/>
                <a:cs typeface="Roboto Black"/>
                <a:sym typeface="Roboto Black"/>
              </a:rPr>
              <a:t> №6</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1023582" y="1838324"/>
            <a:ext cx="5343099" cy="2609157"/>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1000"/>
              </a:spcBef>
              <a:buNone/>
            </a:pPr>
            <a:r>
              <a:rPr lang="en-US" sz="1400" b="1" dirty="0" smtClean="0">
                <a:latin typeface="Cambria" pitchFamily="18" charset="0"/>
              </a:rPr>
              <a:t>Armenia</a:t>
            </a:r>
            <a:r>
              <a:rPr lang="en-US" sz="1400" dirty="0" smtClean="0">
                <a:latin typeface="Cambria" pitchFamily="18" charset="0"/>
              </a:rPr>
              <a:t> </a:t>
            </a:r>
            <a:r>
              <a:rPr lang="en-US" sz="1400" dirty="0">
                <a:latin typeface="Cambria" pitchFamily="18" charset="0"/>
              </a:rPr>
              <a:t>took the sixth place in our rating</a:t>
            </a:r>
            <a:r>
              <a:rPr lang="ru-RU" sz="1400" dirty="0">
                <a:latin typeface="Cambria" pitchFamily="18" charset="0"/>
              </a:rPr>
              <a:t>, </a:t>
            </a:r>
            <a:r>
              <a:rPr lang="en-US" sz="1400" dirty="0">
                <a:latin typeface="Cambria" pitchFamily="18" charset="0"/>
              </a:rPr>
              <a:t>with its relatively diversified economy</a:t>
            </a:r>
            <a:r>
              <a:rPr lang="ru-RU" sz="1400" dirty="0">
                <a:latin typeface="Cambria" pitchFamily="18" charset="0"/>
              </a:rPr>
              <a:t>, </a:t>
            </a:r>
            <a:r>
              <a:rPr lang="fr-FR" sz="1400" dirty="0">
                <a:latin typeface="Cambria" pitchFamily="18" charset="0"/>
              </a:rPr>
              <a:t>sufficiently qualified </a:t>
            </a:r>
            <a:r>
              <a:rPr lang="en-US" sz="1400" dirty="0">
                <a:latin typeface="Cambria" pitchFamily="18" charset="0"/>
              </a:rPr>
              <a:t>labor</a:t>
            </a:r>
            <a:r>
              <a:rPr lang="ru-RU" sz="1400" dirty="0">
                <a:latin typeface="Cambria" pitchFamily="18" charset="0"/>
              </a:rPr>
              <a:t>, </a:t>
            </a:r>
            <a:r>
              <a:rPr lang="en-US" sz="1400" dirty="0">
                <a:latin typeface="Cambria" pitchFamily="18" charset="0"/>
              </a:rPr>
              <a:t>relatively favorable invest-climate.</a:t>
            </a:r>
            <a:r>
              <a:rPr lang="ru-RU" sz="1400" i="1" dirty="0">
                <a:latin typeface="Cambria" pitchFamily="18" charset="0"/>
              </a:rPr>
              <a:t> </a:t>
            </a:r>
            <a:r>
              <a:rPr lang="en-US" sz="1400" dirty="0">
                <a:latin typeface="Cambria" pitchFamily="18" charset="0"/>
              </a:rPr>
              <a:t>At the same time there are some high foreign policy risks for the republic</a:t>
            </a:r>
            <a:r>
              <a:rPr lang="ru-RU" sz="1400" dirty="0">
                <a:latin typeface="Cambria" pitchFamily="18" charset="0"/>
              </a:rPr>
              <a:t> (</a:t>
            </a:r>
            <a:r>
              <a:rPr lang="en-US" sz="1400" dirty="0">
                <a:latin typeface="Cambria" pitchFamily="18" charset="0"/>
              </a:rPr>
              <a:t>threat of armed conflict with Azerbaijan</a:t>
            </a:r>
            <a:r>
              <a:rPr lang="ru-RU" sz="1400" dirty="0">
                <a:latin typeface="Cambria" pitchFamily="18" charset="0"/>
              </a:rPr>
              <a:t>), </a:t>
            </a:r>
            <a:r>
              <a:rPr lang="en-US" sz="1400" dirty="0">
                <a:latin typeface="Cambria" pitchFamily="18" charset="0"/>
              </a:rPr>
              <a:t>we also need to figure the transport blockade, insignificant resource base, the presence of social contradictions and risks of political destabilization</a:t>
            </a:r>
            <a:r>
              <a:rPr lang="ru-RU" sz="1400" dirty="0">
                <a:latin typeface="Cambria" pitchFamily="18" charset="0"/>
              </a:rPr>
              <a:t>. </a:t>
            </a: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2.</a:t>
            </a:r>
            <a:r>
              <a:rPr lang="ru-RU" sz="1100" dirty="0" smtClean="0">
                <a:latin typeface="Cambria" panose="02040503050406030204" pitchFamily="18" charset="0"/>
                <a:ea typeface="Cambria" panose="02040503050406030204" pitchFamily="18" charset="0"/>
                <a:cs typeface="Roboto Light"/>
                <a:sym typeface="Roboto Light"/>
              </a:rPr>
              <a:t>90 </a:t>
            </a:r>
            <a:r>
              <a:rPr lang="en-US" sz="1100" dirty="0" err="1" smtClean="0">
                <a:latin typeface="Cambria" panose="02040503050406030204" pitchFamily="18" charset="0"/>
                <a:ea typeface="Cambria" panose="02040503050406030204" pitchFamily="18" charset="0"/>
                <a:cs typeface="Roboto Light"/>
                <a:sym typeface="Roboto Light"/>
              </a:rPr>
              <a:t>mln</a:t>
            </a:r>
            <a:endParaRPr lang="en-US" sz="1100" dirty="0" smtClean="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12.43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smtClean="0">
                <a:latin typeface="Cambria" panose="02040503050406030204" pitchFamily="18" charset="0"/>
                <a:ea typeface="Cambria" panose="02040503050406030204" pitchFamily="18" charset="0"/>
                <a:cs typeface="Roboto Light"/>
                <a:sym typeface="Roboto Light"/>
              </a:rPr>
              <a:t> dollars</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4407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lang="en-US"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200" b="1" dirty="0" smtClean="0">
                <a:latin typeface="Cambria" panose="02040503050406030204" pitchFamily="18" charset="0"/>
                <a:ea typeface="Cambria" panose="02040503050406030204" pitchFamily="18" charset="0"/>
                <a:cs typeface="Roboto"/>
                <a:sym typeface="Roboto"/>
              </a:rPr>
              <a:t>Key </a:t>
            </a:r>
            <a:r>
              <a:rPr lang="en-US" sz="1200" b="1" dirty="0">
                <a:latin typeface="Cambria" panose="02040503050406030204" pitchFamily="18" charset="0"/>
                <a:ea typeface="Cambria" panose="02040503050406030204" pitchFamily="18" charset="0"/>
                <a:cs typeface="Roboto"/>
                <a:sym typeface="Roboto"/>
              </a:rPr>
              <a:t>sectors : </a:t>
            </a:r>
            <a:r>
              <a:rPr lang="en-US" sz="1200" dirty="0" smtClean="0">
                <a:latin typeface="Cambria" panose="02040503050406030204" pitchFamily="18" charset="0"/>
                <a:ea typeface="Cambria" panose="02040503050406030204" pitchFamily="18" charset="0"/>
                <a:cs typeface="Roboto Light"/>
                <a:sym typeface="Roboto Light"/>
              </a:rPr>
              <a:t>agricultural</a:t>
            </a:r>
            <a:r>
              <a:rPr lang="en-US" sz="1200" dirty="0">
                <a:latin typeface="Cambria" panose="02040503050406030204" pitchFamily="18" charset="0"/>
                <a:ea typeface="Cambria" panose="02040503050406030204" pitchFamily="18" charset="0"/>
                <a:cs typeface="Roboto Light"/>
                <a:sym typeface="Roboto Light"/>
              </a:rPr>
              <a:t>, </a:t>
            </a:r>
            <a:r>
              <a:rPr lang="en-US" sz="1200" dirty="0" smtClean="0">
                <a:latin typeface="Cambria" panose="02040503050406030204" pitchFamily="18" charset="0"/>
                <a:ea typeface="Cambria" panose="02040503050406030204" pitchFamily="18" charset="0"/>
                <a:cs typeface="Roboto Light"/>
                <a:sym typeface="Roboto Light"/>
              </a:rPr>
              <a:t>transportation, tourism</a:t>
            </a:r>
            <a:endParaRPr lang="en-US" sz="1200" dirty="0">
              <a:latin typeface="Cambria" panose="02040503050406030204" pitchFamily="18" charset="0"/>
              <a:ea typeface="Cambria" panose="02040503050406030204" pitchFamily="18" charset="0"/>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2" name="Текст 1"/>
          <p:cNvSpPr>
            <a:spLocks noGrp="1"/>
          </p:cNvSpPr>
          <p:nvPr>
            <p:ph type="body" idx="1"/>
          </p:nvPr>
        </p:nvSpPr>
        <p:spPr>
          <a:xfrm flipV="1">
            <a:off x="6764145" y="1535374"/>
            <a:ext cx="1752245" cy="436728"/>
          </a:xfrm>
        </p:spPr>
        <p:txBody>
          <a:bodyPr>
            <a:normAutofit fontScale="92500" lnSpcReduction="20000"/>
          </a:bodyPr>
          <a:lstStyle/>
          <a:p>
            <a:endParaRPr lang="ru-RU"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145" y="369844"/>
            <a:ext cx="2197276" cy="1098638"/>
          </a:xfrm>
          <a:prstGeom prst="rect">
            <a:avLst/>
          </a:prstGeom>
        </p:spPr>
      </p:pic>
    </p:spTree>
    <p:extLst>
      <p:ext uri="{BB962C8B-B14F-4D97-AF65-F5344CB8AC3E}">
        <p14:creationId xmlns:p14="http://schemas.microsoft.com/office/powerpoint/2010/main" val="346175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102358" y="163773"/>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Tajikistan </a:t>
            </a:r>
            <a:r>
              <a:rPr lang="ru-RU" dirty="0" smtClean="0">
                <a:latin typeface="Cambria" panose="02040503050406030204" pitchFamily="18" charset="0"/>
                <a:ea typeface="Cambria" panose="02040503050406030204" pitchFamily="18" charset="0"/>
                <a:cs typeface="Roboto Black"/>
                <a:sym typeface="Roboto Black"/>
              </a:rPr>
              <a:t>№7</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1207827" y="1838325"/>
            <a:ext cx="4145098" cy="2609156"/>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indent="0">
              <a:lnSpc>
                <a:spcPct val="100000"/>
              </a:lnSpc>
              <a:spcBef>
                <a:spcPts val="0"/>
              </a:spcBef>
              <a:buNone/>
            </a:pPr>
            <a:r>
              <a:rPr lang="en-US" sz="1400" b="1" dirty="0">
                <a:latin typeface="Cambria" pitchFamily="18" charset="0"/>
              </a:rPr>
              <a:t>Tajikistan</a:t>
            </a:r>
            <a:r>
              <a:rPr lang="ru-RU" sz="1400" i="1" dirty="0">
                <a:latin typeface="Cambria" pitchFamily="18" charset="0"/>
              </a:rPr>
              <a:t> </a:t>
            </a:r>
            <a:r>
              <a:rPr lang="en-US" sz="1400" dirty="0">
                <a:latin typeface="Cambria" pitchFamily="18" charset="0"/>
              </a:rPr>
              <a:t>took the seventh place in our rating with inexpensive labor</a:t>
            </a:r>
            <a:r>
              <a:rPr lang="ru-RU" sz="1400" dirty="0">
                <a:latin typeface="Cambria" pitchFamily="18" charset="0"/>
              </a:rPr>
              <a:t>, </a:t>
            </a:r>
            <a:r>
              <a:rPr lang="en-US" sz="1400" dirty="0">
                <a:latin typeface="Cambria" pitchFamily="18" charset="0"/>
              </a:rPr>
              <a:t>the presence of </a:t>
            </a:r>
            <a:r>
              <a:rPr lang="ru-RU" sz="1400" dirty="0">
                <a:latin typeface="Cambria" pitchFamily="18" charset="0"/>
              </a:rPr>
              <a:t> </a:t>
            </a:r>
            <a:r>
              <a:rPr lang="en-US" sz="1400" dirty="0">
                <a:latin typeface="Cambria" pitchFamily="18" charset="0"/>
              </a:rPr>
              <a:t>a number of minerals and favorable climate for the agriculture development</a:t>
            </a:r>
            <a:r>
              <a:rPr lang="ru-RU" sz="1400" dirty="0">
                <a:latin typeface="Cambria" pitchFamily="18" charset="0"/>
              </a:rPr>
              <a:t>. </a:t>
            </a:r>
            <a:r>
              <a:rPr lang="en-US" sz="1400" dirty="0">
                <a:latin typeface="Cambria" pitchFamily="18" charset="0"/>
              </a:rPr>
              <a:t>At the same time the republic is characterized by underdeveloped infrastructure, narrow interior market</a:t>
            </a:r>
            <a:r>
              <a:rPr lang="ru-RU" sz="1400" dirty="0">
                <a:latin typeface="Cambria" pitchFamily="18" charset="0"/>
              </a:rPr>
              <a:t>, </a:t>
            </a:r>
            <a:r>
              <a:rPr lang="en-US" sz="1400" dirty="0">
                <a:latin typeface="Cambria" pitchFamily="18" charset="0"/>
              </a:rPr>
              <a:t>high risks of political destabilization</a:t>
            </a:r>
            <a:r>
              <a:rPr lang="ru-RU" sz="1400" dirty="0">
                <a:latin typeface="Cambria" pitchFamily="18" charset="0"/>
              </a:rPr>
              <a:t>, </a:t>
            </a:r>
            <a:r>
              <a:rPr lang="en-US" sz="1400" dirty="0">
                <a:latin typeface="Cambria" pitchFamily="18" charset="0"/>
              </a:rPr>
              <a:t>corruption and bureaucracy, government intervention in the economy, lack of real mechanisms for entrepreneurs to protect their rights</a:t>
            </a:r>
            <a:r>
              <a:rPr lang="ru-RU" sz="1400" dirty="0">
                <a:latin typeface="Cambria" pitchFamily="18" charset="0"/>
              </a:rPr>
              <a:t>. </a:t>
            </a:r>
          </a:p>
          <a:p>
            <a:pPr marL="0" lvl="0" indent="0" algn="l" rtl="0">
              <a:lnSpc>
                <a:spcPct val="100000"/>
              </a:lnSpc>
              <a:spcBef>
                <a:spcPts val="0"/>
              </a:spcBef>
              <a:spcAft>
                <a:spcPts val="0"/>
              </a:spcAft>
              <a:buNone/>
            </a:pPr>
            <a:endParaRPr sz="13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9.3</a:t>
            </a:r>
            <a:r>
              <a:rPr lang="en-US" sz="1100" dirty="0" smtClean="0">
                <a:latin typeface="Cambria" panose="02040503050406030204" pitchFamily="18" charset="0"/>
                <a:ea typeface="Cambria" panose="02040503050406030204" pitchFamily="18" charset="0"/>
                <a:cs typeface="Roboto Light"/>
                <a:sym typeface="Roboto Light"/>
              </a:rPr>
              <a:t> </a:t>
            </a:r>
            <a:r>
              <a:rPr lang="en-US" sz="1100" dirty="0" err="1" smtClean="0">
                <a:latin typeface="Cambria" panose="02040503050406030204" pitchFamily="18" charset="0"/>
                <a:ea typeface="Cambria" panose="02040503050406030204" pitchFamily="18" charset="0"/>
                <a:cs typeface="Roboto Light"/>
                <a:sym typeface="Roboto Light"/>
              </a:rPr>
              <a:t>mln</a:t>
            </a:r>
            <a:r>
              <a:rPr lang="ru-RU" sz="1100" dirty="0" smtClean="0">
                <a:latin typeface="Cambria" panose="02040503050406030204" pitchFamily="18" charset="0"/>
                <a:ea typeface="Cambria" panose="02040503050406030204" pitchFamily="18" charset="0"/>
                <a:cs typeface="Roboto Light"/>
                <a:sym typeface="Roboto Light"/>
              </a:rPr>
              <a:t>.</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7.5 </a:t>
            </a:r>
            <a:r>
              <a:rPr lang="en-US" sz="1100" dirty="0" err="1" smtClean="0">
                <a:latin typeface="Cambria" panose="02040503050406030204" pitchFamily="18" charset="0"/>
                <a:ea typeface="Cambria" panose="02040503050406030204" pitchFamily="18" charset="0"/>
                <a:cs typeface="Roboto Light"/>
                <a:sym typeface="Roboto Light"/>
              </a:rPr>
              <a:t>bln</a:t>
            </a:r>
            <a:r>
              <a:rPr lang="en-US" sz="1100" dirty="0" smtClean="0">
                <a:latin typeface="Cambria" panose="02040503050406030204" pitchFamily="18" charset="0"/>
                <a:ea typeface="Cambria" panose="02040503050406030204" pitchFamily="18" charset="0"/>
                <a:cs typeface="Roboto Light"/>
                <a:sym typeface="Roboto Light"/>
              </a:rPr>
              <a:t> 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 </a:t>
            </a:r>
            <a:r>
              <a:rPr lang="ru-RU" sz="1100" dirty="0" smtClean="0">
                <a:latin typeface="Cambria" panose="02040503050406030204" pitchFamily="18" charset="0"/>
                <a:ea typeface="Cambria" panose="02040503050406030204" pitchFamily="18" charset="0"/>
                <a:cs typeface="Roboto Light"/>
                <a:sym typeface="Roboto Light"/>
              </a:rPr>
              <a:t>1073</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 (</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a:t>
            </a:r>
            <a:r>
              <a:rPr lang="en-US" sz="1100" dirty="0" smtClean="0">
                <a:latin typeface="Cambria" panose="02040503050406030204" pitchFamily="18" charset="0"/>
                <a:ea typeface="Cambria" panose="02040503050406030204" pitchFamily="18" charset="0"/>
                <a:cs typeface="Roboto Light"/>
                <a:sym typeface="Roboto Light"/>
              </a:rPr>
              <a:t>9)</a:t>
            </a:r>
          </a:p>
          <a:p>
            <a:pPr marL="0" lvl="0" indent="0" algn="l" rtl="0">
              <a:spcBef>
                <a:spcPts val="800"/>
              </a:spcBef>
              <a:spcAft>
                <a:spcPts val="0"/>
              </a:spcAft>
              <a:buClr>
                <a:schemeClr val="dk1"/>
              </a:buClr>
              <a:buSzPts val="1200"/>
              <a:buFont typeface="Arial"/>
              <a:buNone/>
            </a:pPr>
            <a:r>
              <a:rPr lang="en-US" sz="1200" b="1" dirty="0" smtClean="0">
                <a:latin typeface="Cambria" panose="02040503050406030204" pitchFamily="18" charset="0"/>
                <a:ea typeface="Cambria" panose="02040503050406030204" pitchFamily="18" charset="0"/>
                <a:cs typeface="Roboto"/>
                <a:sym typeface="Roboto"/>
              </a:rPr>
              <a:t>Key </a:t>
            </a:r>
            <a:r>
              <a:rPr lang="en-US" sz="1200" b="1" dirty="0">
                <a:latin typeface="Cambria" panose="02040503050406030204" pitchFamily="18" charset="0"/>
                <a:ea typeface="Cambria" panose="02040503050406030204" pitchFamily="18" charset="0"/>
                <a:cs typeface="Roboto"/>
                <a:sym typeface="Roboto"/>
              </a:rPr>
              <a:t>sectors : </a:t>
            </a:r>
            <a:r>
              <a:rPr lang="en-US" sz="1200" dirty="0" smtClean="0">
                <a:latin typeface="Cambria" panose="02040503050406030204" pitchFamily="18" charset="0"/>
                <a:ea typeface="Cambria" panose="02040503050406030204" pitchFamily="18" charset="0"/>
                <a:cs typeface="Roboto Light"/>
                <a:sym typeface="Roboto Light"/>
              </a:rPr>
              <a:t>agricultural</a:t>
            </a:r>
            <a:r>
              <a:rPr lang="en-US" sz="1200" dirty="0">
                <a:latin typeface="Cambria" panose="02040503050406030204" pitchFamily="18" charset="0"/>
                <a:ea typeface="Cambria" panose="02040503050406030204" pitchFamily="18" charset="0"/>
                <a:cs typeface="Roboto Light"/>
                <a:sym typeface="Roboto Light"/>
              </a:rPr>
              <a:t>, </a:t>
            </a:r>
            <a:r>
              <a:rPr lang="en-US" sz="1200" dirty="0" smtClean="0">
                <a:latin typeface="Cambria" panose="02040503050406030204" pitchFamily="18" charset="0"/>
                <a:ea typeface="Cambria" panose="02040503050406030204" pitchFamily="18" charset="0"/>
                <a:cs typeface="Roboto Light"/>
                <a:sym typeface="Roboto Light"/>
              </a:rPr>
              <a:t>energy</a:t>
            </a: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2" name="Текст 1"/>
          <p:cNvSpPr>
            <a:spLocks noGrp="1"/>
          </p:cNvSpPr>
          <p:nvPr>
            <p:ph type="body" idx="1"/>
          </p:nvPr>
        </p:nvSpPr>
        <p:spPr>
          <a:xfrm>
            <a:off x="6284693" y="740569"/>
            <a:ext cx="2231698" cy="801989"/>
          </a:xfrm>
        </p:spPr>
        <p:txBody>
          <a:bodyPr/>
          <a:lstStyle/>
          <a:p>
            <a:pPr marL="76200" indent="0">
              <a:buNone/>
            </a:pPr>
            <a:endParaRPr lang="ru-RU"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693" y="403592"/>
            <a:ext cx="2277932" cy="1138966"/>
          </a:xfrm>
          <a:prstGeom prst="rect">
            <a:avLst/>
          </a:prstGeom>
        </p:spPr>
      </p:pic>
    </p:spTree>
    <p:extLst>
      <p:ext uri="{BB962C8B-B14F-4D97-AF65-F5344CB8AC3E}">
        <p14:creationId xmlns:p14="http://schemas.microsoft.com/office/powerpoint/2010/main" val="317847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604131d69f_0_1"/>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92" name="Google Shape;92;g604131d69f_0_1"/>
          <p:cNvSpPr txBox="1">
            <a:spLocks noGrp="1"/>
          </p:cNvSpPr>
          <p:nvPr>
            <p:ph type="title"/>
          </p:nvPr>
        </p:nvSpPr>
        <p:spPr>
          <a:xfrm>
            <a:off x="1878765" y="500636"/>
            <a:ext cx="3791585" cy="47498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2400"/>
              <a:buFont typeface="Calibri" panose="020F0502020204030204"/>
              <a:buNone/>
            </a:pPr>
            <a:r>
              <a:rPr lang="en-US" b="1" dirty="0" smtClean="0">
                <a:latin typeface="Cambria" panose="02040503050406030204" pitchFamily="18" charset="0"/>
                <a:ea typeface="Roboto Black" panose="02000000000000000000"/>
                <a:cs typeface="Roboto Black" panose="02000000000000000000"/>
                <a:sym typeface="Roboto Black" panose="02000000000000000000"/>
              </a:rPr>
              <a:t>Goals of the research</a:t>
            </a:r>
            <a:endParaRPr lang="ru-RU" b="1" dirty="0">
              <a:latin typeface="Cambria" panose="02040503050406030204" pitchFamily="18" charset="0"/>
              <a:ea typeface="Roboto Black" panose="02000000000000000000"/>
              <a:cs typeface="Roboto Black" panose="02000000000000000000"/>
              <a:sym typeface="Roboto Black" panose="02000000000000000000"/>
            </a:endParaRPr>
          </a:p>
        </p:txBody>
      </p:sp>
      <p:sp>
        <p:nvSpPr>
          <p:cNvPr id="93" name="Google Shape;93;g604131d69f_0_1"/>
          <p:cNvSpPr txBox="1">
            <a:spLocks noGrp="1"/>
          </p:cNvSpPr>
          <p:nvPr>
            <p:ph type="body" idx="1"/>
          </p:nvPr>
        </p:nvSpPr>
        <p:spPr>
          <a:xfrm>
            <a:off x="2262528" y="1204569"/>
            <a:ext cx="5106600" cy="2561400"/>
          </a:xfrm>
          <a:prstGeom prst="rect">
            <a:avLst/>
          </a:prstGeom>
          <a:noFill/>
          <a:ln>
            <a:noFill/>
          </a:ln>
        </p:spPr>
        <p:txBody>
          <a:bodyPr spcFirstLastPara="1" wrap="square" lIns="68575" tIns="34275" rIns="68575" bIns="34275" anchor="t" anchorCtr="0">
            <a:noAutofit/>
          </a:bodyPr>
          <a:lstStyle/>
          <a:p>
            <a:pPr marL="0" indent="0" algn="just">
              <a:buNone/>
            </a:pPr>
            <a:r>
              <a:rPr lang="en-US" sz="1400" dirty="0">
                <a:latin typeface="Cambria" pitchFamily="18" charset="0"/>
              </a:rPr>
              <a:t>The main </a:t>
            </a:r>
            <a:r>
              <a:rPr lang="en-US" sz="1400" b="1" dirty="0">
                <a:latin typeface="Cambria" pitchFamily="18" charset="0"/>
              </a:rPr>
              <a:t>purpose</a:t>
            </a:r>
            <a:r>
              <a:rPr lang="en-US" sz="1400" dirty="0">
                <a:latin typeface="Cambria" pitchFamily="18" charset="0"/>
              </a:rPr>
              <a:t> of the study  is formation of the rating of Central Asian and South Caucasian countries in terms of investment attractiveness, business environment, political stability and guarantees protection of investors' rights.</a:t>
            </a:r>
            <a:endParaRPr lang="ru-RU" sz="1400" dirty="0">
              <a:latin typeface="Cambria" pitchFamily="18" charset="0"/>
            </a:endParaRPr>
          </a:p>
          <a:p>
            <a:pPr marL="0" indent="0" algn="just">
              <a:buNone/>
            </a:pPr>
            <a:endParaRPr lang="en-US" sz="1400" dirty="0" smtClean="0">
              <a:latin typeface="Cambria" pitchFamily="18" charset="0"/>
            </a:endParaRPr>
          </a:p>
          <a:p>
            <a:pPr marL="0" indent="0" algn="just">
              <a:buNone/>
            </a:pPr>
            <a:r>
              <a:rPr lang="en-US" sz="1400" dirty="0" smtClean="0">
                <a:latin typeface="Cambria" pitchFamily="18" charset="0"/>
              </a:rPr>
              <a:t>The </a:t>
            </a:r>
            <a:r>
              <a:rPr lang="en-US" sz="1400" dirty="0">
                <a:latin typeface="Cambria" pitchFamily="18" charset="0"/>
              </a:rPr>
              <a:t>evaluation of investment attractiveness was made according to the analysis of region countries development, assessment of the sustainability of political institutions work, assessment of economic potentials, openness and “friendliness” with internal and external investors.</a:t>
            </a:r>
            <a:endParaRPr lang="ru-RU" sz="1400" dirty="0">
              <a:latin typeface="Cambria" pitchFamily="18" charset="0"/>
            </a:endParaRPr>
          </a:p>
          <a:p>
            <a:pPr marL="177800" lvl="0" indent="-101600" algn="l" rtl="0">
              <a:lnSpc>
                <a:spcPct val="70000"/>
              </a:lnSpc>
              <a:spcBef>
                <a:spcPts val="800"/>
              </a:spcBef>
              <a:spcAft>
                <a:spcPts val="0"/>
              </a:spcAft>
              <a:buClr>
                <a:schemeClr val="dk1"/>
              </a:buClr>
              <a:buSzPts val="1100"/>
              <a:buNone/>
            </a:pPr>
            <a:endParaRPr sz="1400" dirty="0"/>
          </a:p>
        </p:txBody>
      </p:sp>
      <p:pic>
        <p:nvPicPr>
          <p:cNvPr id="94" name="Google Shape;94;g604131d69f_0_1"/>
          <p:cNvPicPr preferRelativeResize="0"/>
          <p:nvPr/>
        </p:nvPicPr>
        <p:blipFill rotWithShape="1">
          <a:blip r:embed="rId4"/>
          <a:srcRect/>
          <a:stretch>
            <a:fillRect/>
          </a:stretch>
        </p:blipFill>
        <p:spPr>
          <a:xfrm>
            <a:off x="395250" y="4447481"/>
            <a:ext cx="892294" cy="407568"/>
          </a:xfrm>
          <a:prstGeom prst="rect">
            <a:avLst/>
          </a:prstGeom>
          <a:noFill/>
          <a:ln>
            <a:noFill/>
          </a:ln>
        </p:spPr>
      </p:pic>
      <p:cxnSp>
        <p:nvCxnSpPr>
          <p:cNvPr id="95" name="Google Shape;95;g604131d69f_0_1"/>
          <p:cNvCxnSpPr/>
          <p:nvPr/>
        </p:nvCxnSpPr>
        <p:spPr>
          <a:xfrm>
            <a:off x="2336956" y="975616"/>
            <a:ext cx="10833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464140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604131d69f_2_0"/>
          <p:cNvPicPr preferRelativeResize="0"/>
          <p:nvPr/>
        </p:nvPicPr>
        <p:blipFill rotWithShape="1">
          <a:blip r:embed="rId3">
            <a:alphaModFix/>
          </a:blip>
          <a:srcRect b="25003"/>
          <a:stretch/>
        </p:blipFill>
        <p:spPr>
          <a:xfrm>
            <a:off x="102358" y="163773"/>
            <a:ext cx="9144000" cy="5143500"/>
          </a:xfrm>
          <a:prstGeom prst="rect">
            <a:avLst/>
          </a:prstGeom>
          <a:noFill/>
          <a:ln>
            <a:noFill/>
          </a:ln>
        </p:spPr>
      </p:pic>
      <p:sp>
        <p:nvSpPr>
          <p:cNvPr id="262" name="Google Shape;262;g604131d69f_2_0"/>
          <p:cNvSpPr txBox="1">
            <a:spLocks noGrp="1"/>
          </p:cNvSpPr>
          <p:nvPr>
            <p:ph type="title"/>
          </p:nvPr>
        </p:nvSpPr>
        <p:spPr>
          <a:xfrm>
            <a:off x="2294425" y="1168250"/>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a:buNone/>
            </a:pPr>
            <a:r>
              <a:rPr lang="en-US" dirty="0" smtClean="0">
                <a:latin typeface="Cambria" panose="02040503050406030204" pitchFamily="18" charset="0"/>
                <a:ea typeface="Cambria" panose="02040503050406030204" pitchFamily="18" charset="0"/>
                <a:cs typeface="Roboto Black"/>
                <a:sym typeface="Roboto Black"/>
              </a:rPr>
              <a:t>Turkmenistan </a:t>
            </a:r>
            <a:r>
              <a:rPr lang="ru-RU" dirty="0" smtClean="0">
                <a:latin typeface="Cambria" panose="02040503050406030204" pitchFamily="18" charset="0"/>
                <a:ea typeface="Cambria" panose="02040503050406030204" pitchFamily="18" charset="0"/>
                <a:cs typeface="Roboto Black"/>
                <a:sym typeface="Roboto Black"/>
              </a:rPr>
              <a:t>№8</a:t>
            </a:r>
            <a:endParaRPr dirty="0">
              <a:latin typeface="Cambria" panose="02040503050406030204" pitchFamily="18" charset="0"/>
              <a:ea typeface="Cambria" panose="02040503050406030204" pitchFamily="18" charset="0"/>
              <a:cs typeface="Roboto Black"/>
              <a:sym typeface="Roboto Black"/>
            </a:endParaRPr>
          </a:p>
        </p:txBody>
      </p:sp>
      <p:pic>
        <p:nvPicPr>
          <p:cNvPr id="263" name="Google Shape;263;g604131d69f_2_0"/>
          <p:cNvPicPr preferRelativeResize="0"/>
          <p:nvPr/>
        </p:nvPicPr>
        <p:blipFill rotWithShape="1">
          <a:blip r:embed="rId4">
            <a:alphaModFix/>
          </a:blip>
          <a:srcRect/>
          <a:stretch/>
        </p:blipFill>
        <p:spPr>
          <a:xfrm>
            <a:off x="395250" y="4447481"/>
            <a:ext cx="892294" cy="407568"/>
          </a:xfrm>
          <a:prstGeom prst="rect">
            <a:avLst/>
          </a:prstGeom>
          <a:noFill/>
          <a:ln>
            <a:noFill/>
          </a:ln>
        </p:spPr>
      </p:pic>
      <p:cxnSp>
        <p:nvCxnSpPr>
          <p:cNvPr id="264" name="Google Shape;264;g604131d69f_2_0"/>
          <p:cNvCxnSpPr>
            <a:endCxn id="262" idx="2"/>
          </p:cNvCxnSpPr>
          <p:nvPr/>
        </p:nvCxnSpPr>
        <p:spPr>
          <a:xfrm rot="10800000" flipH="1">
            <a:off x="2385475" y="1643150"/>
            <a:ext cx="2047800" cy="300"/>
          </a:xfrm>
          <a:prstGeom prst="straightConnector1">
            <a:avLst/>
          </a:prstGeom>
          <a:noFill/>
          <a:ln w="9525" cap="flat" cmpd="sng">
            <a:solidFill>
              <a:schemeClr val="dk2"/>
            </a:solidFill>
            <a:prstDash val="solid"/>
            <a:round/>
            <a:headEnd type="none" w="med" len="med"/>
            <a:tailEnd type="none" w="med" len="med"/>
          </a:ln>
        </p:spPr>
      </p:cxnSp>
      <p:sp>
        <p:nvSpPr>
          <p:cNvPr id="265" name="Google Shape;265;g604131d69f_2_0"/>
          <p:cNvSpPr txBox="1">
            <a:spLocks noGrp="1"/>
          </p:cNvSpPr>
          <p:nvPr>
            <p:ph type="body" idx="1"/>
          </p:nvPr>
        </p:nvSpPr>
        <p:spPr>
          <a:xfrm>
            <a:off x="1139588" y="1740738"/>
            <a:ext cx="4748804" cy="2706743"/>
          </a:xfrm>
          <a:prstGeom prst="rect">
            <a:avLst/>
          </a:prstGeom>
          <a:noFill/>
          <a:ln>
            <a:noFill/>
          </a:ln>
        </p:spPr>
        <p:txBody>
          <a:bodyPr spcFirstLastPara="1" wrap="square" lIns="68575" tIns="34275" rIns="68575" bIns="34275" anchor="t" anchorCtr="0">
            <a:noAutofit/>
          </a:bodyPr>
          <a:lstStyle/>
          <a:p>
            <a:pPr marL="0" indent="0" algn="just">
              <a:lnSpc>
                <a:spcPct val="100000"/>
              </a:lnSpc>
              <a:buNone/>
            </a:pPr>
            <a:r>
              <a:rPr lang="en-US" sz="1400" b="1" dirty="0">
                <a:latin typeface="Cambria" pitchFamily="18" charset="0"/>
              </a:rPr>
              <a:t>Turkmenistan </a:t>
            </a:r>
            <a:r>
              <a:rPr lang="en-US" sz="1400" dirty="0">
                <a:latin typeface="Cambria" pitchFamily="18" charset="0"/>
              </a:rPr>
              <a:t>took the last place in our rating</a:t>
            </a:r>
            <a:r>
              <a:rPr lang="ru-RU" sz="1400" dirty="0">
                <a:latin typeface="Cambria" pitchFamily="18" charset="0"/>
              </a:rPr>
              <a:t>, </a:t>
            </a:r>
            <a:r>
              <a:rPr lang="en-US" sz="1400" dirty="0">
                <a:latin typeface="Cambria" pitchFamily="18" charset="0"/>
              </a:rPr>
              <a:t>in spite of the availability of large hydrocarbon reserves, the available transit potential</a:t>
            </a:r>
            <a:r>
              <a:rPr lang="ru-RU" sz="1400" dirty="0">
                <a:latin typeface="Cambria" pitchFamily="18" charset="0"/>
              </a:rPr>
              <a:t>, </a:t>
            </a:r>
            <a:r>
              <a:rPr lang="en-US" sz="1400" dirty="0">
                <a:latin typeface="Cambria" pitchFamily="18" charset="0"/>
              </a:rPr>
              <a:t>political stability and continuity of the economic course</a:t>
            </a:r>
            <a:r>
              <a:rPr lang="ru-RU" sz="1400" dirty="0">
                <a:latin typeface="Cambria" pitchFamily="18" charset="0"/>
              </a:rPr>
              <a:t>, </a:t>
            </a:r>
            <a:r>
              <a:rPr lang="en-US" sz="1400" dirty="0">
                <a:latin typeface="Cambria" pitchFamily="18" charset="0"/>
              </a:rPr>
              <a:t>the authorities adoption of measures to reform the economy and maintain stability in society</a:t>
            </a:r>
            <a:r>
              <a:rPr lang="ru-RU" sz="1400" dirty="0">
                <a:latin typeface="Cambria" pitchFamily="18" charset="0"/>
              </a:rPr>
              <a:t>. </a:t>
            </a:r>
            <a:r>
              <a:rPr lang="en-US" sz="1400" dirty="0">
                <a:latin typeface="Cambria" pitchFamily="18" charset="0"/>
              </a:rPr>
              <a:t>The republic has its tough political model</a:t>
            </a:r>
            <a:r>
              <a:rPr lang="ru-RU" sz="1400" dirty="0">
                <a:latin typeface="Cambria" pitchFamily="18" charset="0"/>
              </a:rPr>
              <a:t>, </a:t>
            </a:r>
            <a:r>
              <a:rPr lang="en-US" sz="1400" dirty="0">
                <a:latin typeface="Cambria" pitchFamily="18" charset="0"/>
              </a:rPr>
              <a:t>which implies a serious control over any economic activity in the country.</a:t>
            </a:r>
            <a:r>
              <a:rPr lang="ru-RU" sz="1400" dirty="0">
                <a:latin typeface="Cambria" pitchFamily="18" charset="0"/>
              </a:rPr>
              <a:t> </a:t>
            </a:r>
            <a:r>
              <a:rPr lang="en-US" sz="1400" dirty="0">
                <a:latin typeface="Cambria" pitchFamily="18" charset="0"/>
              </a:rPr>
              <a:t>The country is characterized by weak protection of property rights</a:t>
            </a:r>
            <a:r>
              <a:rPr lang="ru-RU" sz="1400" dirty="0">
                <a:latin typeface="Cambria" pitchFamily="18" charset="0"/>
              </a:rPr>
              <a:t>, </a:t>
            </a:r>
            <a:r>
              <a:rPr lang="en-US" sz="1400" dirty="0" smtClean="0">
                <a:latin typeface="Cambria" pitchFamily="18" charset="0"/>
              </a:rPr>
              <a:t>high</a:t>
            </a:r>
            <a:r>
              <a:rPr lang="en-US" sz="1400" dirty="0">
                <a:latin typeface="Cambria" pitchFamily="18" charset="0"/>
              </a:rPr>
              <a:t> corruption and bureaucracy</a:t>
            </a:r>
            <a:r>
              <a:rPr lang="ru-RU" sz="1400" dirty="0">
                <a:latin typeface="Cambria" pitchFamily="18" charset="0"/>
              </a:rPr>
              <a:t>,</a:t>
            </a:r>
            <a:r>
              <a:rPr lang="fr-FR" sz="1400" dirty="0">
                <a:latin typeface="Cambria" pitchFamily="18" charset="0"/>
              </a:rPr>
              <a:t> dependence on hydrocarbon exports</a:t>
            </a:r>
            <a:r>
              <a:rPr lang="ru-RU" sz="1400" dirty="0">
                <a:latin typeface="Cambria" pitchFamily="18" charset="0"/>
              </a:rPr>
              <a:t>  </a:t>
            </a:r>
            <a:r>
              <a:rPr lang="en-US" sz="1400" dirty="0">
                <a:latin typeface="Cambria" pitchFamily="18" charset="0"/>
              </a:rPr>
              <a:t>and a risk of destabilization due to the crisis in </a:t>
            </a:r>
            <a:r>
              <a:rPr lang="fr-FR" sz="1400" dirty="0">
                <a:latin typeface="Cambria" pitchFamily="18" charset="0"/>
              </a:rPr>
              <a:t>Afghanistan</a:t>
            </a:r>
            <a:endParaRPr lang="ru-RU" sz="1400" dirty="0">
              <a:latin typeface="Cambria" pitchFamily="18" charset="0"/>
            </a:endParaRPr>
          </a:p>
          <a:p>
            <a:pPr marL="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0"/>
              </a:spcBef>
              <a:spcAft>
                <a:spcPts val="0"/>
              </a:spcAft>
              <a:buNone/>
            </a:pPr>
            <a:endParaRPr sz="13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300" dirty="0">
              <a:latin typeface="Roboto Light"/>
              <a:ea typeface="Roboto Light"/>
              <a:cs typeface="Roboto Light"/>
              <a:sym typeface="Roboto Light"/>
            </a:endParaRPr>
          </a:p>
          <a:p>
            <a:pPr marL="177800" lvl="0" indent="-101600" algn="l" rtl="0">
              <a:lnSpc>
                <a:spcPct val="70000"/>
              </a:lnSpc>
              <a:spcBef>
                <a:spcPts val="800"/>
              </a:spcBef>
              <a:spcAft>
                <a:spcPts val="0"/>
              </a:spcAft>
              <a:buClr>
                <a:schemeClr val="dk1"/>
              </a:buClr>
              <a:buSzPts val="1100"/>
              <a:buNone/>
            </a:pPr>
            <a:endParaRPr sz="1100" dirty="0"/>
          </a:p>
        </p:txBody>
      </p:sp>
      <p:sp>
        <p:nvSpPr>
          <p:cNvPr id="266" name="Google Shape;266;g604131d69f_2_0"/>
          <p:cNvSpPr txBox="1">
            <a:spLocks noGrp="1"/>
          </p:cNvSpPr>
          <p:nvPr>
            <p:ph type="body" idx="1"/>
          </p:nvPr>
        </p:nvSpPr>
        <p:spPr>
          <a:xfrm>
            <a:off x="6572125" y="1838325"/>
            <a:ext cx="1990500" cy="2339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Population </a:t>
            </a:r>
            <a:r>
              <a:rPr lang="ru-RU" sz="1100" b="1" dirty="0" smtClean="0">
                <a:latin typeface="Cambria" panose="02040503050406030204" pitchFamily="18" charset="0"/>
                <a:ea typeface="Cambria" panose="02040503050406030204" pitchFamily="18" charset="0"/>
                <a:cs typeface="Roboto"/>
                <a:sym typeface="Roboto"/>
              </a:rPr>
              <a:t>: </a:t>
            </a:r>
            <a:r>
              <a:rPr lang="ru-RU" sz="1100" dirty="0" smtClean="0">
                <a:latin typeface="Cambria" panose="02040503050406030204" pitchFamily="18" charset="0"/>
                <a:ea typeface="Cambria" panose="02040503050406030204" pitchFamily="18" charset="0"/>
                <a:cs typeface="Roboto Light"/>
                <a:sym typeface="Roboto Light"/>
              </a:rPr>
              <a:t>5.37</a:t>
            </a:r>
            <a:r>
              <a:rPr lang="ru-RU" sz="1100" dirty="0" smtClean="0">
                <a:latin typeface="Cambria" panose="02040503050406030204" pitchFamily="18" charset="0"/>
                <a:ea typeface="Cambria" panose="02040503050406030204" pitchFamily="18" charset="0"/>
                <a:cs typeface="Roboto Light"/>
                <a:sym typeface="Roboto Light"/>
              </a:rPr>
              <a:t> </a:t>
            </a:r>
            <a:r>
              <a:rPr lang="en-US" sz="1100" dirty="0" err="1" smtClean="0">
                <a:latin typeface="Cambria" panose="02040503050406030204" pitchFamily="18" charset="0"/>
                <a:ea typeface="Cambria" panose="02040503050406030204" pitchFamily="18" charset="0"/>
                <a:cs typeface="Roboto Light"/>
                <a:sym typeface="Roboto Light"/>
              </a:rPr>
              <a:t>mln</a:t>
            </a:r>
            <a:endParaRPr lang="en-US"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40.76 </a:t>
            </a:r>
            <a:r>
              <a:rPr lang="ru-RU" sz="1100" dirty="0">
                <a:latin typeface="Cambria" panose="02040503050406030204" pitchFamily="18" charset="0"/>
                <a:ea typeface="Cambria" panose="02040503050406030204" pitchFamily="18" charset="0"/>
                <a:cs typeface="Roboto Light"/>
                <a:sym typeface="Roboto Light"/>
              </a:rPr>
              <a:t>млрд. долларов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a:t>
            </a:r>
            <a:r>
              <a:rPr lang="ru-RU" sz="1100" dirty="0">
                <a:latin typeface="Cambria" panose="02040503050406030204" pitchFamily="18" charset="0"/>
                <a:ea typeface="Cambria" panose="02040503050406030204" pitchFamily="18" charset="0"/>
                <a:cs typeface="Roboto Light"/>
                <a:sym typeface="Roboto Light"/>
              </a:rPr>
              <a:t>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GDP per capita</a:t>
            </a:r>
            <a:r>
              <a:rPr lang="ru-RU" sz="1100" b="1" dirty="0" smtClean="0">
                <a:latin typeface="Cambria" panose="02040503050406030204" pitchFamily="18" charset="0"/>
                <a:ea typeface="Cambria" panose="02040503050406030204" pitchFamily="18" charset="0"/>
                <a:cs typeface="Roboto"/>
                <a:sym typeface="Roboto"/>
              </a:rPr>
              <a:t>:</a:t>
            </a:r>
            <a:r>
              <a:rPr lang="ru-RU" sz="1100" dirty="0" smtClean="0">
                <a:latin typeface="Cambria" panose="02040503050406030204" pitchFamily="18" charset="0"/>
                <a:ea typeface="Cambria" panose="02040503050406030204" pitchFamily="18" charset="0"/>
                <a:cs typeface="Roboto Light"/>
                <a:sym typeface="Roboto Light"/>
              </a:rPr>
              <a:t> 7640 </a:t>
            </a:r>
            <a:r>
              <a:rPr lang="en-US" sz="1100" dirty="0" smtClean="0">
                <a:latin typeface="Cambria" panose="02040503050406030204" pitchFamily="18" charset="0"/>
                <a:ea typeface="Cambria" panose="02040503050406030204" pitchFamily="18" charset="0"/>
                <a:cs typeface="Roboto Light"/>
                <a:sym typeface="Roboto Light"/>
              </a:rPr>
              <a:t>dollars </a:t>
            </a:r>
            <a:r>
              <a:rPr lang="ru-RU" sz="1100" dirty="0" smtClean="0">
                <a:latin typeface="Cambria" panose="02040503050406030204" pitchFamily="18" charset="0"/>
                <a:ea typeface="Cambria" panose="02040503050406030204" pitchFamily="18" charset="0"/>
                <a:cs typeface="Roboto Light"/>
                <a:sym typeface="Roboto Light"/>
              </a:rPr>
              <a:t>(</a:t>
            </a:r>
            <a:r>
              <a:rPr lang="en-US" sz="1100" dirty="0" smtClean="0">
                <a:latin typeface="Cambria" panose="02040503050406030204" pitchFamily="18" charset="0"/>
                <a:ea typeface="Cambria" panose="02040503050406030204" pitchFamily="18" charset="0"/>
                <a:cs typeface="Roboto Light"/>
                <a:sym typeface="Roboto Light"/>
              </a:rPr>
              <a:t>IMF</a:t>
            </a:r>
            <a:r>
              <a:rPr lang="ru-RU" sz="1100" dirty="0" smtClean="0">
                <a:latin typeface="Cambria" panose="02040503050406030204" pitchFamily="18" charset="0"/>
                <a:ea typeface="Cambria" panose="02040503050406030204" pitchFamily="18" charset="0"/>
                <a:cs typeface="Roboto Light"/>
                <a:sym typeface="Roboto Light"/>
              </a:rPr>
              <a:t>, 2019)</a:t>
            </a:r>
            <a:endParaRPr sz="1100" dirty="0">
              <a:latin typeface="Cambria" panose="02040503050406030204" pitchFamily="18" charset="0"/>
              <a:ea typeface="Cambria" panose="02040503050406030204" pitchFamily="18" charset="0"/>
              <a:cs typeface="Roboto Light"/>
              <a:sym typeface="Roboto Light"/>
            </a:endParaRPr>
          </a:p>
          <a:p>
            <a:pPr marL="0" lvl="0" indent="0" algn="l" rtl="0">
              <a:spcBef>
                <a:spcPts val="800"/>
              </a:spcBef>
              <a:spcAft>
                <a:spcPts val="0"/>
              </a:spcAft>
              <a:buClr>
                <a:schemeClr val="dk1"/>
              </a:buClr>
              <a:buSzPts val="1200"/>
              <a:buFont typeface="Arial"/>
              <a:buNone/>
            </a:pPr>
            <a:r>
              <a:rPr lang="en-US" sz="1100" b="1" dirty="0" smtClean="0">
                <a:latin typeface="Cambria" panose="02040503050406030204" pitchFamily="18" charset="0"/>
                <a:ea typeface="Cambria" panose="02040503050406030204" pitchFamily="18" charset="0"/>
                <a:cs typeface="Roboto"/>
                <a:sym typeface="Roboto"/>
              </a:rPr>
              <a:t>Key</a:t>
            </a:r>
            <a:r>
              <a:rPr lang="en-US" sz="1100" b="1" dirty="0" smtClean="0">
                <a:latin typeface="Cambria" panose="02040503050406030204" pitchFamily="18" charset="0"/>
                <a:ea typeface="Cambria" panose="02040503050406030204" pitchFamily="18" charset="0"/>
                <a:cs typeface="Roboto"/>
                <a:sym typeface="Roboto"/>
              </a:rPr>
              <a:t> sectors</a:t>
            </a:r>
            <a:r>
              <a:rPr lang="ru-RU" sz="1100" b="1" dirty="0" smtClean="0">
                <a:latin typeface="Cambria" panose="02040503050406030204" pitchFamily="18" charset="0"/>
                <a:ea typeface="Cambria" panose="02040503050406030204" pitchFamily="18" charset="0"/>
                <a:cs typeface="Roboto"/>
                <a:sym typeface="Roboto"/>
              </a:rPr>
              <a:t>: </a:t>
            </a:r>
            <a:r>
              <a:rPr lang="en-US" sz="1100" dirty="0" smtClean="0">
                <a:latin typeface="Cambria" panose="02040503050406030204" pitchFamily="18" charset="0"/>
                <a:ea typeface="Cambria" panose="02040503050406030204" pitchFamily="18" charset="0"/>
                <a:cs typeface="Roboto"/>
                <a:sym typeface="Roboto"/>
              </a:rPr>
              <a:t>production of natural gas, agricultural</a:t>
            </a:r>
            <a:endParaRPr sz="1100" dirty="0">
              <a:latin typeface="Roboto Light"/>
              <a:ea typeface="Roboto Light"/>
              <a:cs typeface="Roboto Light"/>
              <a:sym typeface="Roboto Light"/>
            </a:endParaRPr>
          </a:p>
          <a:p>
            <a:pPr marL="457200" lvl="0" indent="0" algn="l" rtl="0">
              <a:lnSpc>
                <a:spcPct val="100000"/>
              </a:lnSpc>
              <a:spcBef>
                <a:spcPts val="800"/>
              </a:spcBef>
              <a:spcAft>
                <a:spcPts val="0"/>
              </a:spcAft>
              <a:buNone/>
            </a:pPr>
            <a:endParaRPr sz="1300" dirty="0">
              <a:latin typeface="Roboto Light"/>
              <a:ea typeface="Roboto Light"/>
              <a:cs typeface="Roboto Light"/>
              <a:sym typeface="Roboto Light"/>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2" name="Текст 1"/>
          <p:cNvSpPr>
            <a:spLocks noGrp="1"/>
          </p:cNvSpPr>
          <p:nvPr>
            <p:ph type="body" idx="1"/>
          </p:nvPr>
        </p:nvSpPr>
        <p:spPr>
          <a:xfrm>
            <a:off x="6312089" y="740570"/>
            <a:ext cx="2204301" cy="828924"/>
          </a:xfrm>
        </p:spPr>
        <p:txBody>
          <a:bodyPr/>
          <a:lstStyle/>
          <a:p>
            <a:r>
              <a:rPr lang="ru-RU" dirty="0" smtClean="0"/>
              <a:t>газа</a:t>
            </a:r>
            <a:endParaRPr lang="ru-RU" dirty="0"/>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431" y="365596"/>
            <a:ext cx="2062310" cy="1375142"/>
          </a:xfrm>
          <a:prstGeom prst="rect">
            <a:avLst/>
          </a:prstGeom>
        </p:spPr>
      </p:pic>
    </p:spTree>
    <p:extLst>
      <p:ext uri="{BB962C8B-B14F-4D97-AF65-F5344CB8AC3E}">
        <p14:creationId xmlns:p14="http://schemas.microsoft.com/office/powerpoint/2010/main" val="1618929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604131d69f_0_146"/>
          <p:cNvPicPr preferRelativeResize="0"/>
          <p:nvPr/>
        </p:nvPicPr>
        <p:blipFill rotWithShape="1">
          <a:blip r:embed="rId3"/>
          <a:srcRect b="25003"/>
          <a:stretch>
            <a:fillRect/>
          </a:stretch>
        </p:blipFill>
        <p:spPr>
          <a:xfrm>
            <a:off x="0" y="0"/>
            <a:ext cx="9144000" cy="5143500"/>
          </a:xfrm>
          <a:prstGeom prst="rect">
            <a:avLst/>
          </a:prstGeom>
          <a:noFill/>
          <a:ln>
            <a:noFill/>
          </a:ln>
        </p:spPr>
      </p:pic>
      <p:sp>
        <p:nvSpPr>
          <p:cNvPr id="230" name="Google Shape;230;g604131d69f_0_146"/>
          <p:cNvSpPr txBox="1">
            <a:spLocks noGrp="1"/>
          </p:cNvSpPr>
          <p:nvPr>
            <p:ph type="title"/>
          </p:nvPr>
        </p:nvSpPr>
        <p:spPr>
          <a:xfrm>
            <a:off x="1462112" y="209242"/>
            <a:ext cx="6219775"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panose="020F0502020204030204"/>
              <a:buNone/>
            </a:pPr>
            <a:r>
              <a:rPr lang="en-US" b="1" dirty="0" smtClean="0">
                <a:latin typeface="Cambria" panose="02040503050406030204" pitchFamily="18" charset="0"/>
                <a:ea typeface="Roboto Black" panose="02000000000000000000"/>
                <a:cs typeface="Roboto Black" panose="02000000000000000000"/>
                <a:sym typeface="Roboto Black" panose="02000000000000000000"/>
              </a:rPr>
              <a:t>Services</a:t>
            </a:r>
            <a:endParaRPr b="1" dirty="0">
              <a:latin typeface="Cambria" panose="02040503050406030204" pitchFamily="18" charset="0"/>
              <a:ea typeface="Roboto Black" panose="02000000000000000000"/>
              <a:cs typeface="Roboto Black" panose="02000000000000000000"/>
              <a:sym typeface="Roboto Black" panose="02000000000000000000"/>
            </a:endParaRPr>
          </a:p>
        </p:txBody>
      </p:sp>
      <p:pic>
        <p:nvPicPr>
          <p:cNvPr id="231" name="Google Shape;231;g604131d69f_0_146"/>
          <p:cNvPicPr preferRelativeResize="0"/>
          <p:nvPr/>
        </p:nvPicPr>
        <p:blipFill rotWithShape="1">
          <a:blip r:embed="rId4"/>
          <a:srcRect/>
          <a:stretch>
            <a:fillRect/>
          </a:stretch>
        </p:blipFill>
        <p:spPr>
          <a:xfrm>
            <a:off x="395250" y="4447481"/>
            <a:ext cx="892294" cy="407568"/>
          </a:xfrm>
          <a:prstGeom prst="rect">
            <a:avLst/>
          </a:prstGeom>
          <a:noFill/>
          <a:ln>
            <a:noFill/>
          </a:ln>
        </p:spPr>
      </p:pic>
      <p:cxnSp>
        <p:nvCxnSpPr>
          <p:cNvPr id="232" name="Google Shape;232;g604131d69f_0_146"/>
          <p:cNvCxnSpPr/>
          <p:nvPr/>
        </p:nvCxnSpPr>
        <p:spPr>
          <a:xfrm>
            <a:off x="1652550" y="1115523"/>
            <a:ext cx="2925000" cy="0"/>
          </a:xfrm>
          <a:prstGeom prst="straightConnector1">
            <a:avLst/>
          </a:prstGeom>
          <a:noFill/>
          <a:ln w="9525" cap="flat" cmpd="sng">
            <a:solidFill>
              <a:schemeClr val="dk2"/>
            </a:solidFill>
            <a:prstDash val="solid"/>
            <a:round/>
            <a:headEnd type="none" w="med" len="med"/>
            <a:tailEnd type="none" w="med" len="med"/>
          </a:ln>
        </p:spPr>
      </p:cxnSp>
      <p:sp>
        <p:nvSpPr>
          <p:cNvPr id="233" name="Google Shape;233;g604131d69f_0_146"/>
          <p:cNvSpPr txBox="1">
            <a:spLocks noGrp="1"/>
          </p:cNvSpPr>
          <p:nvPr>
            <p:ph type="body" idx="1"/>
          </p:nvPr>
        </p:nvSpPr>
        <p:spPr>
          <a:xfrm>
            <a:off x="1201003" y="893384"/>
            <a:ext cx="7581331" cy="4161319"/>
          </a:xfrm>
          <a:prstGeom prst="rect">
            <a:avLst/>
          </a:prstGeom>
          <a:noFill/>
          <a:ln>
            <a:noFill/>
          </a:ln>
        </p:spPr>
        <p:txBody>
          <a:bodyPr spcFirstLastPara="1" wrap="square" lIns="68575" tIns="34275" rIns="68575" bIns="34275" anchor="t" anchorCtr="0">
            <a:noAutofit/>
          </a:bodyPr>
          <a:lstStyle/>
          <a:p>
            <a:pPr marL="457200" lvl="0" indent="0" algn="l" rtl="0">
              <a:lnSpc>
                <a:spcPct val="100000"/>
              </a:lnSpc>
              <a:spcBef>
                <a:spcPts val="1000"/>
              </a:spcBef>
              <a:spcAft>
                <a:spcPts val="0"/>
              </a:spcAft>
              <a:buNone/>
            </a:pPr>
            <a:endParaRPr sz="1300" dirty="0">
              <a:latin typeface="Roboto Light" panose="02000000000000000000"/>
              <a:ea typeface="Roboto Light" panose="02000000000000000000"/>
              <a:cs typeface="Roboto Light" panose="02000000000000000000"/>
              <a:sym typeface="Roboto Light" panose="02000000000000000000"/>
            </a:endParaRPr>
          </a:p>
          <a:p>
            <a:pPr marL="285750" indent="-285750">
              <a:lnSpc>
                <a:spcPct val="100000"/>
              </a:lnSpc>
              <a:spcBef>
                <a:spcPts val="1000"/>
              </a:spcBef>
            </a:pPr>
            <a:r>
              <a:rPr lang="en-US" sz="1400" b="1" dirty="0">
                <a:latin typeface="Cambria" panose="02040503050406030204" pitchFamily="18" charset="0"/>
                <a:ea typeface="Cambria" panose="02040503050406030204" pitchFamily="18" charset="0"/>
              </a:rPr>
              <a:t>The full package </a:t>
            </a:r>
            <a:r>
              <a:rPr lang="en-US" sz="1400" dirty="0">
                <a:latin typeface="Cambria" panose="02040503050406030204" pitchFamily="18" charset="0"/>
                <a:ea typeface="Cambria" panose="02040503050406030204" pitchFamily="18" charset="0"/>
              </a:rPr>
              <a:t>“Map of investment attractiveness of the countries of Central Asia and the South Caucasus 2020” - </a:t>
            </a:r>
            <a:r>
              <a:rPr lang="en-US" sz="1400" dirty="0" smtClean="0">
                <a:latin typeface="Cambria" panose="02040503050406030204" pitchFamily="18" charset="0"/>
                <a:ea typeface="Cambria" panose="02040503050406030204" pitchFamily="18" charset="0"/>
              </a:rPr>
              <a:t>a </a:t>
            </a:r>
            <a:r>
              <a:rPr lang="en-US" sz="1400" dirty="0">
                <a:latin typeface="Cambria" panose="02040503050406030204" pitchFamily="18" charset="0"/>
                <a:ea typeface="Cambria" panose="02040503050406030204" pitchFamily="18" charset="0"/>
              </a:rPr>
              <a:t>complete overview of the investment climate, opportunities for your business and the risks involved. The cost </a:t>
            </a:r>
            <a:r>
              <a:rPr lang="en-US" sz="1400" dirty="0" smtClean="0">
                <a:latin typeface="Cambria" panose="02040503050406030204" pitchFamily="18" charset="0"/>
                <a:ea typeface="Cambria" panose="02040503050406030204" pitchFamily="18" charset="0"/>
              </a:rPr>
              <a:t>is  4000 dollars + </a:t>
            </a:r>
            <a:r>
              <a:rPr lang="en-US" sz="1400" dirty="0">
                <a:latin typeface="Cambria" panose="02040503050406030204" pitchFamily="18" charset="0"/>
                <a:ea typeface="Cambria" panose="02040503050406030204" pitchFamily="18" charset="0"/>
              </a:rPr>
              <a:t>free consultation (1 hour) in the selected sector of the economy or </a:t>
            </a:r>
            <a:r>
              <a:rPr lang="en-US" sz="1400" dirty="0" smtClean="0">
                <a:latin typeface="Cambria" panose="02040503050406030204" pitchFamily="18" charset="0"/>
                <a:ea typeface="Cambria" panose="02040503050406030204" pitchFamily="18" charset="0"/>
              </a:rPr>
              <a:t>country.</a:t>
            </a:r>
          </a:p>
          <a:p>
            <a:pPr marL="285750" indent="-285750">
              <a:lnSpc>
                <a:spcPct val="100000"/>
              </a:lnSpc>
              <a:spcBef>
                <a:spcPts val="1000"/>
              </a:spcBef>
            </a:pPr>
            <a:r>
              <a:rPr lang="en-US" sz="1400" b="1" dirty="0" smtClean="0">
                <a:latin typeface="Cambria" panose="02040503050406030204" pitchFamily="18" charset="0"/>
                <a:ea typeface="Cambria" panose="02040503050406030204" pitchFamily="18" charset="0"/>
              </a:rPr>
              <a:t>The Country </a:t>
            </a:r>
            <a:r>
              <a:rPr lang="en-US" sz="1400" b="1" dirty="0">
                <a:latin typeface="Cambria" panose="02040503050406030204" pitchFamily="18" charset="0"/>
                <a:ea typeface="Cambria" panose="02040503050406030204" pitchFamily="18" charset="0"/>
              </a:rPr>
              <a:t>package </a:t>
            </a:r>
            <a:r>
              <a:rPr lang="en-US" sz="1400" dirty="0">
                <a:latin typeface="Cambria" panose="02040503050406030204" pitchFamily="18" charset="0"/>
                <a:ea typeface="Cambria" panose="02040503050406030204" pitchFamily="18" charset="0"/>
              </a:rPr>
              <a:t>(overview of all aspects of the investment climate and analysis of opportunities / risks, but for a single country of interest to you). The cost </a:t>
            </a:r>
            <a:r>
              <a:rPr lang="en-US" sz="1400" dirty="0" smtClean="0">
                <a:latin typeface="Cambria" panose="02040503050406030204" pitchFamily="18" charset="0"/>
                <a:ea typeface="Cambria" panose="02040503050406030204" pitchFamily="18" charset="0"/>
              </a:rPr>
              <a:t>is 1000 dollars.</a:t>
            </a:r>
          </a:p>
          <a:p>
            <a:pPr marL="285750" indent="-285750">
              <a:lnSpc>
                <a:spcPct val="100000"/>
              </a:lnSpc>
              <a:spcBef>
                <a:spcPts val="1000"/>
              </a:spcBef>
            </a:pPr>
            <a:r>
              <a:rPr lang="en-US" sz="1400" b="1" dirty="0" smtClean="0">
                <a:latin typeface="Cambria" panose="02040503050406030204" pitchFamily="18" charset="0"/>
                <a:ea typeface="Cambria" panose="02040503050406030204" pitchFamily="18" charset="0"/>
              </a:rPr>
              <a:t>The </a:t>
            </a:r>
            <a:r>
              <a:rPr lang="en-US" sz="1400" b="1" dirty="0">
                <a:latin typeface="Cambria" panose="02040503050406030204" pitchFamily="18" charset="0"/>
                <a:ea typeface="Cambria" panose="02040503050406030204" pitchFamily="18" charset="0"/>
              </a:rPr>
              <a:t>industry package </a:t>
            </a:r>
            <a:r>
              <a:rPr lang="en-US" sz="1400" dirty="0">
                <a:latin typeface="Cambria" panose="02040503050406030204" pitchFamily="18" charset="0"/>
                <a:ea typeface="Cambria" panose="02040503050406030204" pitchFamily="18" charset="0"/>
              </a:rPr>
              <a:t>(an overview of a particular sector of the Map, for example, an overview of the political risks of all the countries of the Regina or a comparative analysis of investment legislation). The cost </a:t>
            </a:r>
            <a:r>
              <a:rPr lang="en-US" sz="1400" dirty="0" smtClean="0">
                <a:latin typeface="Cambria" panose="02040503050406030204" pitchFamily="18" charset="0"/>
                <a:ea typeface="Cambria" panose="02040503050406030204" pitchFamily="18" charset="0"/>
              </a:rPr>
              <a:t>is 1000 dollars.</a:t>
            </a:r>
          </a:p>
          <a:p>
            <a:pPr marL="285750" indent="-285750">
              <a:lnSpc>
                <a:spcPct val="100000"/>
              </a:lnSpc>
              <a:spcBef>
                <a:spcPts val="1000"/>
              </a:spcBef>
            </a:pPr>
            <a:r>
              <a:rPr lang="en-US" sz="1400" b="1" dirty="0" smtClean="0">
                <a:latin typeface="Cambria" panose="02040503050406030204" pitchFamily="18" charset="0"/>
                <a:ea typeface="Cambria" panose="02040503050406030204" pitchFamily="18" charset="0"/>
              </a:rPr>
              <a:t>Consultation</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(review of the sector of economy or the investment climate of the country that interests you</a:t>
            </a:r>
            <a:r>
              <a:rPr lang="en-US" sz="1400" dirty="0" smtClean="0">
                <a:latin typeface="Cambria" panose="02040503050406030204" pitchFamily="18" charset="0"/>
                <a:ea typeface="Cambria" panose="02040503050406030204" pitchFamily="18" charset="0"/>
              </a:rPr>
              <a:t>). </a:t>
            </a:r>
            <a:r>
              <a:rPr lang="en-US" sz="1400" dirty="0">
                <a:latin typeface="Cambria" panose="02040503050406030204" pitchFamily="18" charset="0"/>
                <a:ea typeface="Cambria" panose="02040503050406030204" pitchFamily="18" charset="0"/>
              </a:rPr>
              <a:t>The cost </a:t>
            </a:r>
            <a:r>
              <a:rPr lang="en-US" sz="1400" dirty="0" smtClean="0">
                <a:latin typeface="Cambria" panose="02040503050406030204" pitchFamily="18" charset="0"/>
                <a:ea typeface="Cambria" panose="02040503050406030204" pitchFamily="18" charset="0"/>
              </a:rPr>
              <a:t>is 700 dollars an </a:t>
            </a:r>
            <a:r>
              <a:rPr lang="en-US" sz="1400" dirty="0">
                <a:latin typeface="Cambria" panose="02040503050406030204" pitchFamily="18" charset="0"/>
                <a:ea typeface="Cambria" panose="02040503050406030204" pitchFamily="18" charset="0"/>
              </a:rPr>
              <a:t>hour.</a:t>
            </a:r>
            <a:endParaRPr sz="1400" dirty="0">
              <a:latin typeface="Cambria" panose="02040503050406030204" pitchFamily="18" charset="0"/>
              <a:ea typeface="Cambria" panose="02040503050406030204" pitchFamily="18" charset="0"/>
            </a:endParaRPr>
          </a:p>
          <a:p>
            <a:pPr marL="177800" lvl="0" indent="-101600" algn="l" rtl="0">
              <a:lnSpc>
                <a:spcPct val="70000"/>
              </a:lnSpc>
              <a:spcBef>
                <a:spcPts val="800"/>
              </a:spcBef>
              <a:spcAft>
                <a:spcPts val="0"/>
              </a:spcAft>
              <a:buClr>
                <a:schemeClr val="dk1"/>
              </a:buClr>
              <a:buSzPts val="1100"/>
              <a:buNone/>
            </a:pPr>
            <a:endParaRPr sz="1100" dirty="0"/>
          </a:p>
        </p:txBody>
      </p:sp>
    </p:spTree>
    <p:extLst>
      <p:ext uri="{BB962C8B-B14F-4D97-AF65-F5344CB8AC3E}">
        <p14:creationId xmlns:p14="http://schemas.microsoft.com/office/powerpoint/2010/main" val="345006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604131d69f_6_19"/>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295" name="Google Shape;295;g604131d69f_6_19"/>
          <p:cNvSpPr txBox="1">
            <a:spLocks noGrp="1"/>
          </p:cNvSpPr>
          <p:nvPr>
            <p:ph type="title"/>
          </p:nvPr>
        </p:nvSpPr>
        <p:spPr>
          <a:xfrm>
            <a:off x="2227744" y="724775"/>
            <a:ext cx="2949000" cy="532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panose="020F0502020204030204"/>
              <a:buNone/>
            </a:pPr>
            <a:r>
              <a:rPr lang="en-US" b="1" i="1" dirty="0" smtClean="0">
                <a:latin typeface="Cambria" panose="02040503050406030204" pitchFamily="18" charset="0"/>
                <a:ea typeface="Roboto Black" panose="02000000000000000000"/>
                <a:cs typeface="Roboto Black" panose="02000000000000000000"/>
                <a:sym typeface="Roboto Black" panose="02000000000000000000"/>
              </a:rPr>
              <a:t>Contact details</a:t>
            </a:r>
            <a:endParaRPr b="1" i="1" dirty="0">
              <a:latin typeface="Cambria" panose="02040503050406030204" pitchFamily="18" charset="0"/>
              <a:ea typeface="Roboto Black" panose="02000000000000000000"/>
              <a:cs typeface="Roboto Black" panose="02000000000000000000"/>
              <a:sym typeface="Roboto Black" panose="02000000000000000000"/>
            </a:endParaRPr>
          </a:p>
        </p:txBody>
      </p:sp>
      <p:sp>
        <p:nvSpPr>
          <p:cNvPr id="296" name="Google Shape;296;g604131d69f_6_19"/>
          <p:cNvSpPr txBox="1">
            <a:spLocks noGrp="1"/>
          </p:cNvSpPr>
          <p:nvPr>
            <p:ph type="body" idx="1"/>
          </p:nvPr>
        </p:nvSpPr>
        <p:spPr>
          <a:xfrm>
            <a:off x="2056294" y="1485575"/>
            <a:ext cx="6078049" cy="28255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US" sz="1400" b="1" dirty="0">
                <a:uFill>
                  <a:noFill/>
                </a:uFill>
                <a:latin typeface="Cambria" panose="02040503050406030204" pitchFamily="18" charset="0"/>
                <a:ea typeface="Roboto Light" panose="02000000000000000000"/>
                <a:cs typeface="Roboto Light" panose="02000000000000000000"/>
                <a:sym typeface="Roboto Light" panose="02000000000000000000"/>
                <a:hlinkClick r:id="rId4"/>
              </a:rPr>
              <a:t>WebSite: </a:t>
            </a:r>
            <a:r>
              <a:rPr lang="ru-RU" sz="1400" b="1" dirty="0">
                <a:uFill>
                  <a:noFill/>
                </a:uFill>
                <a:latin typeface="Cambria" panose="02040503050406030204" pitchFamily="18" charset="0"/>
                <a:ea typeface="Roboto Light" panose="02000000000000000000"/>
                <a:cs typeface="Roboto Light" panose="02000000000000000000"/>
                <a:sym typeface="Roboto Light" panose="02000000000000000000"/>
                <a:hlinkClick r:id="rId4"/>
              </a:rPr>
              <a:t>www.e-ced.ru/en</a:t>
            </a:r>
            <a:endParaRPr sz="1400" b="1" dirty="0">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00000"/>
              </a:lnSpc>
              <a:spcBef>
                <a:spcPts val="0"/>
              </a:spcBef>
              <a:spcAft>
                <a:spcPts val="0"/>
              </a:spcAft>
              <a:buNone/>
            </a:pPr>
            <a:endParaRPr sz="1400" dirty="0">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00000"/>
              </a:lnSpc>
              <a:spcBef>
                <a:spcPts val="0"/>
              </a:spcBef>
              <a:spcAft>
                <a:spcPts val="0"/>
              </a:spcAft>
              <a:buNone/>
            </a:pPr>
            <a:endParaRPr sz="1400" dirty="0">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15000"/>
              </a:lnSpc>
              <a:spcBef>
                <a:spcPts val="1000"/>
              </a:spcBef>
              <a:spcAft>
                <a:spcPts val="0"/>
              </a:spcAft>
              <a:buNone/>
            </a:pPr>
            <a:r>
              <a:rPr lang="en-US" sz="1400" dirty="0" smtClean="0">
                <a:latin typeface="Cambria" panose="02040503050406030204" pitchFamily="18" charset="0"/>
                <a:ea typeface="Roboto Light" panose="02000000000000000000"/>
                <a:cs typeface="Roboto Light" panose="02000000000000000000"/>
                <a:sym typeface="Roboto Light" panose="02000000000000000000"/>
              </a:rPr>
              <a:t>Stanislav </a:t>
            </a:r>
            <a:r>
              <a:rPr lang="en-US" sz="1400" dirty="0" err="1" smtClean="0">
                <a:latin typeface="Cambria" panose="02040503050406030204" pitchFamily="18" charset="0"/>
                <a:ea typeface="Roboto Light" panose="02000000000000000000"/>
                <a:cs typeface="Roboto Light" panose="02000000000000000000"/>
                <a:sym typeface="Roboto Light" panose="02000000000000000000"/>
              </a:rPr>
              <a:t>Pritchin</a:t>
            </a:r>
            <a:endParaRPr lang="en-US" sz="1400" dirty="0" smtClean="0">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15000"/>
              </a:lnSpc>
              <a:spcBef>
                <a:spcPts val="1000"/>
              </a:spcBef>
              <a:spcAft>
                <a:spcPts val="0"/>
              </a:spcAft>
              <a:buNone/>
            </a:pPr>
            <a:r>
              <a:rPr lang="en-US" sz="1400" dirty="0" err="1" smtClean="0">
                <a:latin typeface="Cambria" panose="02040503050406030204" pitchFamily="18" charset="0"/>
                <a:ea typeface="Roboto Light" panose="02000000000000000000"/>
                <a:cs typeface="Roboto Light" panose="02000000000000000000"/>
                <a:sym typeface="Roboto Light" panose="02000000000000000000"/>
              </a:rPr>
              <a:t>Ph</a:t>
            </a:r>
            <a:r>
              <a:rPr lang="en-US" sz="1400" dirty="0">
                <a:latin typeface="Cambria" panose="02040503050406030204" pitchFamily="18" charset="0"/>
                <a:ea typeface="Roboto Light" panose="02000000000000000000"/>
                <a:cs typeface="Roboto Light" panose="02000000000000000000"/>
                <a:sym typeface="Roboto Light" panose="02000000000000000000"/>
              </a:rPr>
              <a:t>: </a:t>
            </a:r>
            <a:r>
              <a:rPr lang="ru-RU" sz="1400" dirty="0">
                <a:latin typeface="Cambria" panose="02040503050406030204" pitchFamily="18" charset="0"/>
                <a:ea typeface="Roboto Light" panose="02000000000000000000"/>
                <a:cs typeface="Roboto Light" panose="02000000000000000000"/>
                <a:sym typeface="Roboto Light" panose="02000000000000000000"/>
              </a:rPr>
              <a:t>+79269845543</a:t>
            </a:r>
            <a:endParaRPr sz="1400" dirty="0">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15000"/>
              </a:lnSpc>
              <a:spcBef>
                <a:spcPts val="0"/>
              </a:spcBef>
              <a:spcAft>
                <a:spcPts val="0"/>
              </a:spcAft>
              <a:buNone/>
            </a:pPr>
            <a:r>
              <a:rPr lang="en-US" sz="1400" dirty="0">
                <a:solidFill>
                  <a:schemeClr val="tx1"/>
                </a:solidFill>
                <a:uFill>
                  <a:noFill/>
                </a:uFill>
                <a:latin typeface="Cambria" panose="02040503050406030204" pitchFamily="18" charset="0"/>
                <a:ea typeface="Roboto Light" panose="02000000000000000000"/>
                <a:cs typeface="Roboto Light" panose="02000000000000000000"/>
                <a:sym typeface="Roboto Light" panose="02000000000000000000"/>
                <a:hlinkClick r:id="rId5"/>
              </a:rPr>
              <a:t>Email: </a:t>
            </a:r>
            <a:r>
              <a:rPr lang="ru-RU" sz="1400" dirty="0">
                <a:solidFill>
                  <a:srgbClr val="0070C0"/>
                </a:solidFill>
                <a:uFill>
                  <a:noFill/>
                </a:uFill>
                <a:latin typeface="Cambria" panose="02040503050406030204" pitchFamily="18" charset="0"/>
                <a:ea typeface="Roboto Light" panose="02000000000000000000"/>
                <a:cs typeface="Roboto Light" panose="02000000000000000000"/>
                <a:sym typeface="Roboto Light" panose="02000000000000000000"/>
                <a:hlinkClick r:id="rId5"/>
              </a:rPr>
              <a:t>Pritchin.Stanislav@gmail.com</a:t>
            </a:r>
            <a:endParaRPr lang="ru-RU" sz="1400" dirty="0">
              <a:solidFill>
                <a:srgbClr val="0070C0"/>
              </a:solidFill>
              <a:uFill>
                <a:noFill/>
              </a:uFill>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15000"/>
              </a:lnSpc>
              <a:spcBef>
                <a:spcPts val="0"/>
              </a:spcBef>
              <a:spcAft>
                <a:spcPts val="0"/>
              </a:spcAft>
              <a:buNone/>
            </a:pPr>
            <a:r>
              <a:rPr lang="en-US" sz="1400" dirty="0">
                <a:uFill>
                  <a:noFill/>
                </a:uFill>
                <a:latin typeface="Cambria" panose="02040503050406030204" pitchFamily="18" charset="0"/>
                <a:ea typeface="Roboto Light" panose="02000000000000000000"/>
                <a:cs typeface="Roboto Light" panose="02000000000000000000"/>
                <a:sym typeface="Roboto Light" panose="02000000000000000000"/>
                <a:hlinkClick r:id="rId6"/>
              </a:rPr>
              <a:t>             </a:t>
            </a:r>
            <a:r>
              <a:rPr lang="ru-RU" sz="1400" dirty="0">
                <a:uFill>
                  <a:noFill/>
                </a:uFill>
                <a:latin typeface="Cambria" panose="02040503050406030204" pitchFamily="18" charset="0"/>
                <a:ea typeface="Roboto Light" panose="02000000000000000000"/>
                <a:cs typeface="Roboto Light" panose="02000000000000000000"/>
                <a:sym typeface="Roboto Light" panose="02000000000000000000"/>
                <a:hlinkClick r:id="rId6"/>
              </a:rPr>
              <a:t>Pritchin.Stanislav@yandex.ru</a:t>
            </a:r>
            <a:endParaRPr lang="ru-RU" sz="1400" dirty="0">
              <a:uFill>
                <a:noFill/>
              </a:uFill>
              <a:latin typeface="Cambria" panose="02040503050406030204" pitchFamily="18" charset="0"/>
              <a:ea typeface="Roboto Light" panose="02000000000000000000"/>
              <a:cs typeface="Roboto Light" panose="02000000000000000000"/>
              <a:sym typeface="Roboto Light" panose="02000000000000000000"/>
            </a:endParaRPr>
          </a:p>
          <a:p>
            <a:pPr marL="0" marR="0" lvl="0" indent="0" algn="l" rtl="0">
              <a:lnSpc>
                <a:spcPct val="100000"/>
              </a:lnSpc>
              <a:spcBef>
                <a:spcPts val="0"/>
              </a:spcBef>
              <a:spcAft>
                <a:spcPts val="0"/>
              </a:spcAft>
              <a:buNone/>
            </a:pPr>
            <a:endParaRPr sz="1400" dirty="0">
              <a:latin typeface="Roboto Light" panose="02000000000000000000"/>
              <a:ea typeface="Roboto Light" panose="02000000000000000000"/>
              <a:cs typeface="Roboto Light" panose="02000000000000000000"/>
              <a:sym typeface="Roboto Light" panose="02000000000000000000"/>
            </a:endParaRPr>
          </a:p>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297" name="Google Shape;297;g604131d69f_6_19"/>
          <p:cNvPicPr preferRelativeResize="0"/>
          <p:nvPr/>
        </p:nvPicPr>
        <p:blipFill rotWithShape="1">
          <a:blip r:embed="rId7"/>
          <a:srcRect/>
          <a:stretch>
            <a:fillRect/>
          </a:stretch>
        </p:blipFill>
        <p:spPr>
          <a:xfrm>
            <a:off x="395250" y="4447481"/>
            <a:ext cx="892294" cy="407568"/>
          </a:xfrm>
          <a:prstGeom prst="rect">
            <a:avLst/>
          </a:prstGeom>
          <a:noFill/>
          <a:ln>
            <a:noFill/>
          </a:ln>
        </p:spPr>
      </p:pic>
      <p:cxnSp>
        <p:nvCxnSpPr>
          <p:cNvPr id="298" name="Google Shape;298;g604131d69f_6_19"/>
          <p:cNvCxnSpPr>
            <a:endCxn id="295" idx="2"/>
          </p:cNvCxnSpPr>
          <p:nvPr/>
        </p:nvCxnSpPr>
        <p:spPr>
          <a:xfrm>
            <a:off x="2318944" y="1256975"/>
            <a:ext cx="1383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idx="2"/>
          </p:nvPr>
        </p:nvSpPr>
        <p:spPr/>
        <p:txBody>
          <a:bodyPr/>
          <a:lstStyle/>
          <a:p>
            <a:endParaRPr lang="ru-RU"/>
          </a:p>
        </p:txBody>
      </p:sp>
      <p:pic>
        <p:nvPicPr>
          <p:cNvPr id="5" name="Google Shape;294;g604131d69f_6_19"/>
          <p:cNvPicPr preferRelativeResize="0"/>
          <p:nvPr/>
        </p:nvPicPr>
        <p:blipFill rotWithShape="1">
          <a:blip r:embed="rId2"/>
          <a:srcRect t="11550" b="13447"/>
          <a:stretch>
            <a:fillRect/>
          </a:stretch>
        </p:blipFill>
        <p:spPr>
          <a:xfrm>
            <a:off x="0" y="0"/>
            <a:ext cx="9144000" cy="5144400"/>
          </a:xfrm>
          <a:prstGeom prst="rect">
            <a:avLst/>
          </a:prstGeom>
          <a:noFill/>
          <a:ln>
            <a:noFill/>
          </a:ln>
        </p:spPr>
      </p:pic>
      <p:pic>
        <p:nvPicPr>
          <p:cNvPr id="6" name="Google Shape;86;p1"/>
          <p:cNvPicPr preferRelativeResize="0"/>
          <p:nvPr/>
        </p:nvPicPr>
        <p:blipFill rotWithShape="1">
          <a:blip r:embed="rId3"/>
          <a:srcRect/>
          <a:stretch>
            <a:fillRect/>
          </a:stretch>
        </p:blipFill>
        <p:spPr>
          <a:xfrm>
            <a:off x="243374" y="152981"/>
            <a:ext cx="1696893" cy="775068"/>
          </a:xfrm>
          <a:prstGeom prst="rect">
            <a:avLst/>
          </a:prstGeom>
          <a:noFill/>
          <a:ln>
            <a:noFill/>
          </a:ln>
        </p:spPr>
      </p:pic>
      <p:sp>
        <p:nvSpPr>
          <p:cNvPr id="7" name="TextBox 6"/>
          <p:cNvSpPr txBox="1"/>
          <p:nvPr/>
        </p:nvSpPr>
        <p:spPr>
          <a:xfrm>
            <a:off x="2247900" y="2306559"/>
            <a:ext cx="4648200" cy="523220"/>
          </a:xfrm>
          <a:prstGeom prst="rect">
            <a:avLst/>
          </a:prstGeom>
          <a:noFill/>
        </p:spPr>
        <p:txBody>
          <a:bodyPr wrap="square" rtlCol="0">
            <a:spAutoFit/>
          </a:bodyPr>
          <a:lstStyle/>
          <a:p>
            <a:r>
              <a:rPr lang="en-US" sz="2800" i="1" dirty="0">
                <a:latin typeface="Cambria" panose="02040503050406030204" pitchFamily="18" charset="0"/>
              </a:rPr>
              <a:t>Thank you for your attention! </a:t>
            </a:r>
            <a:endParaRPr lang="ru-RU" sz="2800" i="1" dirty="0">
              <a:latin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08" name="Rectangle 107"/>
          <p:cNvSpPr>
            <a:spLocks noGrp="1" noRot="1" noChangeAspect="1" noMove="1" noResize="1" noEditPoints="1" noAdjustHandles="1" noChangeArrowheads="1" noChangeShapeType="1" noTextEdit="1"/>
          </p:cNvSpPr>
          <p:nvPr/>
        </p:nvSpPr>
        <p:spPr bwMode="white">
          <a:xfrm>
            <a:off x="0" y="3281"/>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oogle Shape;91;g604131d69f_0_1"/>
          <p:cNvPicPr preferRelativeResize="0"/>
          <p:nvPr/>
        </p:nvPicPr>
        <p:blipFill rotWithShape="1">
          <a:blip r:embed="rId3"/>
          <a:srcRect l="10162" r="14837" b="-2"/>
          <a:stretch>
            <a:fillRect/>
          </a:stretch>
        </p:blipFill>
        <p:spPr>
          <a:xfrm>
            <a:off x="5136688" y="1328308"/>
            <a:ext cx="3378661" cy="337866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10" name="Arc 109"/>
          <p:cNvSpPr>
            <a:spLocks noGrp="1" noRot="1" noChangeAspect="1" noMove="1" noResize="1" noEditPoints="1" noAdjustHandles="1" noChangeArrowheads="1" noChangeShapeType="1" noTextEdit="1"/>
          </p:cNvSpPr>
          <p:nvPr/>
        </p:nvSpPr>
        <p:spPr>
          <a:xfrm rot="21189197" flipV="1">
            <a:off x="5235395" y="1447355"/>
            <a:ext cx="3417474" cy="3417474"/>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Oval 111"/>
          <p:cNvSpPr>
            <a:spLocks noGrp="1" noRot="1" noChangeAspect="1" noMove="1" noResize="1" noEditPoints="1" noAdjustHandles="1" noChangeArrowheads="1" noChangeShapeType="1" noTextEdit="1"/>
          </p:cNvSpPr>
          <p:nvPr/>
        </p:nvSpPr>
        <p:spPr>
          <a:xfrm>
            <a:off x="7725741" y="1476787"/>
            <a:ext cx="500006" cy="486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 name="Google Shape;103;g604131d69f_0_11"/>
          <p:cNvPicPr preferRelativeResize="0"/>
          <p:nvPr/>
        </p:nvPicPr>
        <p:blipFill rotWithShape="1">
          <a:blip r:embed="rId4"/>
          <a:srcRect/>
          <a:stretch>
            <a:fillRect/>
          </a:stretch>
        </p:blipFill>
        <p:spPr>
          <a:xfrm>
            <a:off x="395250" y="4447481"/>
            <a:ext cx="892294" cy="407568"/>
          </a:xfrm>
          <a:prstGeom prst="rect">
            <a:avLst/>
          </a:prstGeom>
          <a:noFill/>
          <a:ln>
            <a:noFill/>
          </a:ln>
        </p:spPr>
      </p:pic>
      <p:sp>
        <p:nvSpPr>
          <p:cNvPr id="101" name="Google Shape;101;g604131d69f_0_11"/>
          <p:cNvSpPr txBox="1">
            <a:spLocks noGrp="1"/>
          </p:cNvSpPr>
          <p:nvPr>
            <p:ph type="title"/>
          </p:nvPr>
        </p:nvSpPr>
        <p:spPr>
          <a:xfrm>
            <a:off x="628650" y="273843"/>
            <a:ext cx="7886699" cy="994173"/>
          </a:xfrm>
          <a:prstGeom prst="rect">
            <a:avLst/>
          </a:prstGeom>
        </p:spPr>
        <p:txBody>
          <a:bodyPr spcFirstLastPara="1" vert="horz" lIns="91440" tIns="45720" rIns="91440" bIns="45720" rtlCol="0" anchor="ctr" anchorCtr="0">
            <a:normAutofit/>
          </a:bodyPr>
          <a:lstStyle/>
          <a:p>
            <a:pPr lvl="0">
              <a:spcBef>
                <a:spcPct val="0"/>
              </a:spcBef>
            </a:pPr>
            <a:r>
              <a:rPr lang="en-US" sz="2000" dirty="0">
                <a:solidFill>
                  <a:schemeClr val="tx1"/>
                </a:solidFill>
                <a:latin typeface="Cambria" panose="02040503050406030204" pitchFamily="18" charset="0"/>
                <a:ea typeface="Cambria" panose="02040503050406030204" pitchFamily="18" charset="0"/>
              </a:rPr>
              <a:t>Development results of Central Asian </a:t>
            </a:r>
            <a:br>
              <a:rPr lang="en-US" sz="20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and South Caucasian countries </a:t>
            </a:r>
            <a:br>
              <a:rPr lang="en-US" sz="20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economy for 25 years</a:t>
            </a:r>
            <a:endParaRPr lang="en-US" sz="2100" b="1" kern="1200" dirty="0">
              <a:solidFill>
                <a:schemeClr val="tx1"/>
              </a:solidFill>
              <a:latin typeface="Cambria" panose="02040503050406030204" pitchFamily="18" charset="0"/>
              <a:ea typeface="Cambria" panose="02040503050406030204" pitchFamily="18" charset="0"/>
              <a:cs typeface="+mj-cs"/>
              <a:sym typeface="Roboto Black" panose="02000000000000000000"/>
            </a:endParaRPr>
          </a:p>
        </p:txBody>
      </p:sp>
      <p:sp>
        <p:nvSpPr>
          <p:cNvPr id="102" name="Google Shape;102;g604131d69f_0_11"/>
          <p:cNvSpPr txBox="1">
            <a:spLocks noGrp="1"/>
          </p:cNvSpPr>
          <p:nvPr>
            <p:ph type="body" idx="1"/>
          </p:nvPr>
        </p:nvSpPr>
        <p:spPr>
          <a:xfrm>
            <a:off x="628650" y="1255836"/>
            <a:ext cx="4045020" cy="3263504"/>
          </a:xfrm>
          <a:prstGeom prst="rect">
            <a:avLst/>
          </a:prstGeom>
        </p:spPr>
        <p:txBody>
          <a:bodyPr spcFirstLastPara="1" vert="horz" lIns="91440" tIns="45720" rIns="91440" bIns="45720" rtlCol="0" anchorCtr="0">
            <a:normAutofit/>
          </a:bodyPr>
          <a:lstStyle/>
          <a:p>
            <a:pPr marL="0" marR="0" lvl="0" indent="-228600">
              <a:spcBef>
                <a:spcPts val="0"/>
              </a:spcBef>
              <a:spcAft>
                <a:spcPts val="0"/>
              </a:spcAft>
              <a:buFont typeface="Arial" panose="020B0604020202020204" pitchFamily="34" charset="0"/>
              <a:buChar char="•"/>
            </a:pPr>
            <a:endParaRPr lang="en-US" sz="1200" kern="1200" dirty="0">
              <a:solidFill>
                <a:schemeClr val="tx1"/>
              </a:solidFill>
              <a:latin typeface="Cambria" panose="02040503050406030204" pitchFamily="18" charset="0"/>
              <a:ea typeface="+mn-ea"/>
              <a:cs typeface="+mn-cs"/>
              <a:sym typeface="Roboto Light" panose="02000000000000000000"/>
            </a:endParaRPr>
          </a:p>
          <a:p>
            <a:pPr marL="0" indent="0" algn="just">
              <a:buNone/>
            </a:pPr>
            <a:r>
              <a:rPr lang="en-US" sz="1100" dirty="0">
                <a:latin typeface="Cambria" pitchFamily="18" charset="0"/>
              </a:rPr>
              <a:t>In 2021 Central Asian and South Caucasian countries celebrated the 30</a:t>
            </a:r>
            <a:r>
              <a:rPr lang="en-US" sz="1100" baseline="30000" dirty="0">
                <a:latin typeface="Cambria" pitchFamily="18" charset="0"/>
              </a:rPr>
              <a:t>th</a:t>
            </a:r>
            <a:r>
              <a:rPr lang="en-US" sz="1100" dirty="0">
                <a:latin typeface="Cambria" pitchFamily="18" charset="0"/>
              </a:rPr>
              <a:t> anniversary of their independence. This was a sufficient time to form new economic model</a:t>
            </a:r>
            <a:r>
              <a:rPr lang="ru-RU" sz="1100" dirty="0">
                <a:latin typeface="Cambria" pitchFamily="18" charset="0"/>
              </a:rPr>
              <a:t>, </a:t>
            </a:r>
            <a:r>
              <a:rPr lang="en-US" sz="1100" dirty="0">
                <a:latin typeface="Cambria" pitchFamily="18" charset="0"/>
              </a:rPr>
              <a:t>to identify long-term development goals </a:t>
            </a:r>
            <a:r>
              <a:rPr lang="ru-RU" sz="1100" dirty="0">
                <a:latin typeface="Cambria" pitchFamily="18" charset="0"/>
              </a:rPr>
              <a:t>, </a:t>
            </a:r>
            <a:r>
              <a:rPr lang="en-US" sz="1100" dirty="0">
                <a:latin typeface="Cambria" pitchFamily="18" charset="0"/>
              </a:rPr>
              <a:t>to work out interaction models with internal and external investors.</a:t>
            </a:r>
            <a:r>
              <a:rPr lang="ru-RU" sz="1100" dirty="0">
                <a:latin typeface="Cambria" pitchFamily="18" charset="0"/>
              </a:rPr>
              <a:t>  </a:t>
            </a:r>
          </a:p>
          <a:p>
            <a:pPr marL="0" indent="0" algn="just">
              <a:buNone/>
            </a:pPr>
            <a:endParaRPr lang="en-US" sz="1100" dirty="0">
              <a:latin typeface="Cambria" pitchFamily="18" charset="0"/>
            </a:endParaRPr>
          </a:p>
          <a:p>
            <a:pPr marL="0" indent="0" algn="just">
              <a:buNone/>
            </a:pPr>
            <a:r>
              <a:rPr lang="en-US" sz="1100" dirty="0">
                <a:latin typeface="Cambria" pitchFamily="18" charset="0"/>
              </a:rPr>
              <a:t>Almost all region countries failed to achieve a major success</a:t>
            </a:r>
            <a:r>
              <a:rPr lang="ru-RU" sz="1100" dirty="0">
                <a:latin typeface="Cambria" pitchFamily="18" charset="0"/>
              </a:rPr>
              <a:t> </a:t>
            </a:r>
            <a:r>
              <a:rPr lang="en-US" sz="1100" dirty="0">
                <a:latin typeface="Cambria" pitchFamily="18" charset="0"/>
              </a:rPr>
              <a:t>in creating a competitive, diversified, open economy, with an effective private property and investor rights protection system</a:t>
            </a:r>
            <a:r>
              <a:rPr lang="ru-RU" sz="1100" dirty="0">
                <a:latin typeface="Cambria" pitchFamily="18" charset="0"/>
              </a:rPr>
              <a:t>. </a:t>
            </a:r>
            <a:r>
              <a:rPr lang="en-US" sz="1100" dirty="0">
                <a:latin typeface="Cambria" pitchFamily="18" charset="0"/>
              </a:rPr>
              <a:t>Furthermore</a:t>
            </a:r>
            <a:r>
              <a:rPr lang="ru-RU" sz="1100" dirty="0">
                <a:latin typeface="Cambria" pitchFamily="18" charset="0"/>
              </a:rPr>
              <a:t>, </a:t>
            </a:r>
            <a:r>
              <a:rPr lang="en-US" sz="1100" dirty="0">
                <a:latin typeface="Cambria" pitchFamily="18" charset="0"/>
              </a:rPr>
              <a:t>region countries didn’t really set this goal and from the very beginning of independence they mostly used</a:t>
            </a:r>
            <a:r>
              <a:rPr lang="ru-RU" sz="1100" dirty="0">
                <a:latin typeface="Cambria" pitchFamily="18" charset="0"/>
              </a:rPr>
              <a:t> </a:t>
            </a:r>
            <a:r>
              <a:rPr lang="en-US" sz="1100" dirty="0">
                <a:latin typeface="Cambria" pitchFamily="18" charset="0"/>
              </a:rPr>
              <a:t>formed economy and industrial heritage of the USSR</a:t>
            </a:r>
            <a:endParaRPr lang="en-US" sz="1100" kern="1200" dirty="0">
              <a:solidFill>
                <a:schemeClr val="tx1"/>
              </a:solidFill>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604131d69f_0_137"/>
          <p:cNvPicPr preferRelativeResize="0"/>
          <p:nvPr/>
        </p:nvPicPr>
        <p:blipFill rotWithShape="1">
          <a:blip r:embed="rId3"/>
          <a:srcRect b="25003"/>
          <a:stretch>
            <a:fillRect/>
          </a:stretch>
        </p:blipFill>
        <p:spPr>
          <a:xfrm>
            <a:off x="0" y="0"/>
            <a:ext cx="9144000" cy="5143500"/>
          </a:xfrm>
          <a:prstGeom prst="rect">
            <a:avLst/>
          </a:prstGeom>
          <a:noFill/>
          <a:ln>
            <a:noFill/>
          </a:ln>
        </p:spPr>
      </p:pic>
      <p:sp>
        <p:nvSpPr>
          <p:cNvPr id="220" name="Google Shape;220;g604131d69f_0_137"/>
          <p:cNvSpPr txBox="1">
            <a:spLocks noGrp="1"/>
          </p:cNvSpPr>
          <p:nvPr>
            <p:ph type="title"/>
          </p:nvPr>
        </p:nvSpPr>
        <p:spPr>
          <a:xfrm>
            <a:off x="1838174" y="523079"/>
            <a:ext cx="4277700" cy="4749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2400"/>
              <a:buFont typeface="Calibri" panose="020F0502020204030204"/>
              <a:buNone/>
            </a:pPr>
            <a:r>
              <a:rPr lang="en-US" b="1" dirty="0" smtClean="0">
                <a:latin typeface="Cambria" panose="02040503050406030204" pitchFamily="18" charset="0"/>
                <a:ea typeface="Roboto Black" panose="02000000000000000000"/>
                <a:cs typeface="Roboto Black" panose="02000000000000000000"/>
                <a:sym typeface="Roboto Black" panose="02000000000000000000"/>
              </a:rPr>
              <a:t>Geography of the study</a:t>
            </a:r>
            <a:endParaRPr b="1" dirty="0">
              <a:latin typeface="Cambria" panose="02040503050406030204" pitchFamily="18" charset="0"/>
              <a:ea typeface="Roboto Black" panose="02000000000000000000"/>
              <a:cs typeface="Roboto Black" panose="02000000000000000000"/>
              <a:sym typeface="Roboto Black" panose="02000000000000000000"/>
            </a:endParaRPr>
          </a:p>
        </p:txBody>
      </p:sp>
      <p:pic>
        <p:nvPicPr>
          <p:cNvPr id="221"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cxnSp>
        <p:nvCxnSpPr>
          <p:cNvPr id="222" name="Google Shape;222;g604131d69f_0_137"/>
          <p:cNvCxnSpPr/>
          <p:nvPr/>
        </p:nvCxnSpPr>
        <p:spPr>
          <a:xfrm>
            <a:off x="1916018" y="997979"/>
            <a:ext cx="1083300" cy="0"/>
          </a:xfrm>
          <a:prstGeom prst="straightConnector1">
            <a:avLst/>
          </a:prstGeom>
          <a:noFill/>
          <a:ln w="9525" cap="flat" cmpd="sng">
            <a:solidFill>
              <a:schemeClr val="dk2"/>
            </a:solidFill>
            <a:prstDash val="solid"/>
            <a:round/>
            <a:headEnd type="none" w="med" len="med"/>
            <a:tailEnd type="none" w="med" len="med"/>
          </a:ln>
        </p:spPr>
      </p:cxnSp>
      <p:sp>
        <p:nvSpPr>
          <p:cNvPr id="223" name="Google Shape;223;g604131d69f_0_137"/>
          <p:cNvSpPr txBox="1">
            <a:spLocks noGrp="1"/>
          </p:cNvSpPr>
          <p:nvPr>
            <p:ph type="body" idx="1"/>
          </p:nvPr>
        </p:nvSpPr>
        <p:spPr>
          <a:xfrm>
            <a:off x="1838174" y="1881150"/>
            <a:ext cx="2948761" cy="1686000"/>
          </a:xfrm>
          <a:prstGeom prst="rect">
            <a:avLst/>
          </a:prstGeom>
          <a:noFill/>
          <a:ln>
            <a:noFill/>
          </a:ln>
        </p:spPr>
        <p:txBody>
          <a:bodyPr spcFirstLastPara="1" wrap="square" lIns="68575" tIns="34275" rIns="68575" bIns="34275" anchor="t" anchorCtr="0">
            <a:noAutofit/>
          </a:bodyPr>
          <a:lstStyle/>
          <a:p>
            <a:pPr marL="0" lvl="0" indent="0" algn="l" rtl="0">
              <a:spcBef>
                <a:spcPts val="1000"/>
              </a:spcBef>
              <a:spcAft>
                <a:spcPts val="0"/>
              </a:spcAft>
              <a:buNone/>
            </a:pPr>
            <a:endParaRPr sz="1300" dirty="0">
              <a:latin typeface="Roboto Light" panose="02000000000000000000"/>
              <a:ea typeface="Roboto Light" panose="02000000000000000000"/>
              <a:cs typeface="Roboto Light" panose="02000000000000000000"/>
              <a:sym typeface="Roboto Light" panose="02000000000000000000"/>
            </a:endParaRPr>
          </a:p>
          <a:p>
            <a:pPr marL="0" lvl="0" indent="0" algn="l" rtl="0">
              <a:lnSpc>
                <a:spcPct val="100000"/>
              </a:lnSpc>
              <a:spcBef>
                <a:spcPts val="1000"/>
              </a:spcBef>
              <a:spcAft>
                <a:spcPts val="0"/>
              </a:spcAft>
              <a:buNone/>
            </a:pPr>
            <a:endParaRPr sz="1700" dirty="0"/>
          </a:p>
          <a:p>
            <a:pPr marL="177800" lvl="0" indent="-101600" algn="l" rtl="0">
              <a:lnSpc>
                <a:spcPct val="70000"/>
              </a:lnSpc>
              <a:spcBef>
                <a:spcPts val="800"/>
              </a:spcBef>
              <a:spcAft>
                <a:spcPts val="0"/>
              </a:spcAft>
              <a:buClr>
                <a:schemeClr val="dk1"/>
              </a:buClr>
              <a:buSzPts val="1100"/>
              <a:buNone/>
            </a:pPr>
            <a:endParaRPr sz="1100" dirty="0"/>
          </a:p>
        </p:txBody>
      </p:sp>
      <p:pic>
        <p:nvPicPr>
          <p:cNvPr id="224" name="Google Shape;224;g604131d69f_0_137"/>
          <p:cNvPicPr preferRelativeResize="0"/>
          <p:nvPr/>
        </p:nvPicPr>
        <p:blipFill>
          <a:blip r:embed="rId5"/>
          <a:stretch>
            <a:fillRect/>
          </a:stretch>
        </p:blipFill>
        <p:spPr>
          <a:xfrm>
            <a:off x="1838174" y="1242440"/>
            <a:ext cx="5483850" cy="3077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1" y="0"/>
            <a:ext cx="9144000" cy="5143500"/>
          </a:xfrm>
          <a:prstGeom prst="rect">
            <a:avLst/>
          </a:prstGeom>
          <a:noFill/>
          <a:ln>
            <a:noFill/>
          </a:ln>
        </p:spPr>
      </p:pic>
      <p:sp>
        <p:nvSpPr>
          <p:cNvPr id="173" name="Google Shape;173;g604131d69f_0_82"/>
          <p:cNvSpPr txBox="1">
            <a:spLocks noGrp="1"/>
          </p:cNvSpPr>
          <p:nvPr>
            <p:ph type="body" idx="1"/>
          </p:nvPr>
        </p:nvSpPr>
        <p:spPr>
          <a:xfrm>
            <a:off x="1924335" y="197893"/>
            <a:ext cx="5889008" cy="846161"/>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290512" y="251126"/>
            <a:ext cx="8562974" cy="745772"/>
          </a:xfrm>
        </p:spPr>
        <p:txBody>
          <a:bodyPr>
            <a:noAutofit/>
          </a:bodyPr>
          <a:lstStyle/>
          <a:p>
            <a:pPr marL="76200" indent="0" algn="ctr">
              <a:buNone/>
            </a:pPr>
            <a:r>
              <a:rPr lang="en-US" sz="2000" b="1" dirty="0">
                <a:solidFill>
                  <a:schemeClr val="tx1"/>
                </a:solidFill>
                <a:latin typeface="Cambria" panose="02040503050406030204" pitchFamily="18" charset="0"/>
                <a:ea typeface="Cambria" panose="02040503050406030204" pitchFamily="18" charset="0"/>
              </a:rPr>
              <a:t>Investment credit ratings </a:t>
            </a:r>
            <a:endParaRPr lang="ru-RU" sz="2000" b="1" dirty="0">
              <a:solidFill>
                <a:schemeClr val="tx1"/>
              </a:solidFill>
              <a:latin typeface="Cambria" panose="02040503050406030204" pitchFamily="18" charset="0"/>
              <a:ea typeface="Cambria" panose="020405030504060302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97554344"/>
              </p:ext>
            </p:extLst>
          </p:nvPr>
        </p:nvGraphicFramePr>
        <p:xfrm>
          <a:off x="1144729" y="1122272"/>
          <a:ext cx="6854540" cy="3154913"/>
        </p:xfrm>
        <a:graphic>
          <a:graphicData uri="http://schemas.openxmlformats.org/drawingml/2006/table">
            <a:tbl>
              <a:tblPr firstRow="1" firstCol="1" bandRow="1">
                <a:tableStyleId>{22838BEF-8BB2-4498-84A7-C5851F593DF1}</a:tableStyleId>
              </a:tblPr>
              <a:tblGrid>
                <a:gridCol w="1237298"/>
                <a:gridCol w="1205513"/>
                <a:gridCol w="1416665"/>
                <a:gridCol w="1497532"/>
                <a:gridCol w="1497532"/>
              </a:tblGrid>
              <a:tr h="708660">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criteria</a:t>
                      </a:r>
                    </a:p>
                  </a:txBody>
                  <a:tcPr marL="68580" marR="68580" marT="0" marB="0"/>
                </a:tc>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Credit</a:t>
                      </a:r>
                      <a:r>
                        <a:rPr lang="en-US" sz="1100" b="1" baseline="0" dirty="0" smtClean="0">
                          <a:solidFill>
                            <a:schemeClr val="tx1"/>
                          </a:solidFill>
                          <a:effectLst/>
                          <a:latin typeface="Cambria" panose="02040503050406030204" pitchFamily="18" charset="0"/>
                          <a:ea typeface="SimSun" panose="02010600030101010101" pitchFamily="2" charset="-122"/>
                          <a:cs typeface="font168"/>
                        </a:rPr>
                        <a:t> agencies ratings</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Transparency</a:t>
                      </a:r>
                      <a:r>
                        <a:rPr lang="en-US" sz="1100" b="1" baseline="0" dirty="0" smtClean="0">
                          <a:solidFill>
                            <a:schemeClr val="tx1"/>
                          </a:solidFill>
                          <a:effectLst/>
                          <a:latin typeface="Cambria" panose="02040503050406030204" pitchFamily="18" charset="0"/>
                          <a:ea typeface="SimSun" panose="02010600030101010101" pitchFamily="2" charset="-122"/>
                          <a:cs typeface="font168"/>
                        </a:rPr>
                        <a:t> International ratings</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200" dirty="0" smtClean="0">
                          <a:effectLst/>
                          <a:latin typeface="Cambria" panose="02040503050406030204" pitchFamily="18" charset="0"/>
                        </a:rPr>
                        <a:t>Doing Business ratings</a:t>
                      </a:r>
                      <a:endParaRPr lang="ru-RU" sz="1100" b="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Total</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200" b="1" dirty="0" smtClean="0">
                          <a:solidFill>
                            <a:schemeClr val="dk1"/>
                          </a:solidFill>
                          <a:effectLst/>
                          <a:latin typeface="Cambria" panose="02040503050406030204" pitchFamily="18" charset="0"/>
                          <a:ea typeface="+mn-ea"/>
                          <a:cs typeface="+mn-cs"/>
                        </a:rPr>
                        <a:t>Azerbaijan</a:t>
                      </a:r>
                      <a:endParaRPr lang="ru-RU" sz="1100" b="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3.83</a:t>
                      </a:r>
                      <a:endParaRPr lang="ru-RU" sz="1100" b="1" i="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473354">
                <a:tc>
                  <a:txBody>
                    <a:bodyPr/>
                    <a:lstStyle/>
                    <a:p>
                      <a:pPr algn="ctr">
                        <a:lnSpc>
                          <a:spcPct val="105000"/>
                        </a:lnSpc>
                        <a:spcAft>
                          <a:spcPts val="800"/>
                        </a:spcAft>
                      </a:pPr>
                      <a:r>
                        <a:rPr lang="en-US" sz="1200" b="1" dirty="0" smtClean="0">
                          <a:solidFill>
                            <a:schemeClr val="dk1"/>
                          </a:solidFill>
                          <a:effectLst/>
                          <a:latin typeface="Cambria" panose="02040503050406030204" pitchFamily="18" charset="0"/>
                          <a:ea typeface="+mn-ea"/>
                          <a:cs typeface="+mn-cs"/>
                        </a:rPr>
                        <a:t>Armenia</a:t>
                      </a:r>
                      <a:endParaRPr lang="ru-RU" sz="1100" b="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3.16</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389121">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a:t>
                      </a:r>
                      <a:endParaRPr lang="ru-RU" sz="1100" b="1" i="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4.5</a:t>
                      </a:r>
                      <a:endParaRPr lang="ru-RU" sz="1100" b="1" i="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Kyrgyzstan</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200" b="1" dirty="0" smtClean="0">
                          <a:solidFill>
                            <a:schemeClr val="dk1"/>
                          </a:solidFill>
                          <a:effectLst/>
                          <a:latin typeface="Cambria" panose="02040503050406030204" pitchFamily="18" charset="0"/>
                          <a:ea typeface="+mn-ea"/>
                          <a:cs typeface="+mn-cs"/>
                        </a:rPr>
                        <a:t>Tajikistan</a:t>
                      </a:r>
                      <a:endParaRPr lang="ru-RU" sz="1100" b="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1.66</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Turkmenistan</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r h="263963">
                <a:tc>
                  <a:txBody>
                    <a:bodyPr/>
                    <a:lstStyle/>
                    <a:p>
                      <a:pPr algn="ctr">
                        <a:lnSpc>
                          <a:spcPct val="105000"/>
                        </a:lnSpc>
                        <a:spcAft>
                          <a:spcPts val="800"/>
                        </a:spcAft>
                      </a:pPr>
                      <a:r>
                        <a:rPr lang="en-US" sz="1100" b="1" dirty="0" smtClean="0">
                          <a:solidFill>
                            <a:schemeClr val="tx1"/>
                          </a:solidFill>
                          <a:effectLst/>
                          <a:latin typeface="Cambria" panose="02040503050406030204" pitchFamily="18" charset="0"/>
                          <a:ea typeface="SimSun" panose="02010600030101010101" pitchFamily="2" charset="-122"/>
                          <a:cs typeface="font168"/>
                        </a:rPr>
                        <a:t>Uzbekistan</a:t>
                      </a:r>
                      <a:endParaRPr lang="ru-RU" sz="1100" b="1" dirty="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100" b="1" i="1">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2.66</a:t>
                      </a:r>
                      <a:endParaRPr lang="ru-RU" sz="1100" b="1" i="1" dirty="0">
                        <a:solidFill>
                          <a:schemeClr val="bg1"/>
                        </a:solidFill>
                        <a:effectLst/>
                        <a:latin typeface="Cambria" panose="02040503050406030204" pitchFamily="18" charset="0"/>
                        <a:ea typeface="SimSun" panose="02010600030101010101" pitchFamily="2" charset="-122"/>
                        <a:cs typeface="font168"/>
                      </a:endParaRP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95535"/>
            <a:ext cx="9144000" cy="5143500"/>
          </a:xfrm>
          <a:prstGeom prst="rect">
            <a:avLst/>
          </a:prstGeom>
          <a:noFill/>
          <a:ln>
            <a:noFill/>
          </a:ln>
        </p:spPr>
      </p:pic>
      <p:sp>
        <p:nvSpPr>
          <p:cNvPr id="173" name="Google Shape;173;g604131d69f_0_82"/>
          <p:cNvSpPr txBox="1">
            <a:spLocks noGrp="1"/>
          </p:cNvSpPr>
          <p:nvPr>
            <p:ph type="body" idx="1"/>
          </p:nvPr>
        </p:nvSpPr>
        <p:spPr>
          <a:xfrm>
            <a:off x="1924335" y="73094"/>
            <a:ext cx="5889008" cy="84616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lang="ru-RU" sz="1600" dirty="0">
              <a:solidFill>
                <a:schemeClr val="tx1"/>
              </a:solidFill>
              <a:latin typeface="Cambria" panose="02040503050406030204" pitchFamily="18" charset="0"/>
              <a:ea typeface="Roboto Black" panose="02000000000000000000" charset="0"/>
            </a:endParaRPr>
          </a:p>
        </p:txBody>
      </p:sp>
      <p:sp>
        <p:nvSpPr>
          <p:cNvPr id="175" name="Google Shape;175;g604131d69f_0_82"/>
          <p:cNvSpPr txBox="1">
            <a:spLocks noGrp="1"/>
          </p:cNvSpPr>
          <p:nvPr>
            <p:ph type="body" idx="1"/>
          </p:nvPr>
        </p:nvSpPr>
        <p:spPr>
          <a:xfrm>
            <a:off x="1551071" y="1151764"/>
            <a:ext cx="3317768" cy="3368053"/>
          </a:xfrm>
          <a:prstGeom prst="rect">
            <a:avLst/>
          </a:prstGeom>
          <a:noFill/>
          <a:ln>
            <a:noFill/>
          </a:ln>
        </p:spPr>
        <p:txBody>
          <a:bodyPr spcFirstLastPara="1" wrap="square" lIns="68575" tIns="34275" rIns="68575" bIns="34275" anchor="t" anchorCtr="0">
            <a:noAutofit/>
          </a:bodyPr>
          <a:lstStyle/>
          <a:p>
            <a:pPr marL="0" indent="0" algn="just">
              <a:buNone/>
            </a:pPr>
            <a:r>
              <a:rPr lang="en-US" sz="1400" dirty="0" smtClean="0">
                <a:latin typeface="Cambria" pitchFamily="18" charset="0"/>
                <a:cs typeface="Calibri" pitchFamily="34" charset="0"/>
              </a:rPr>
              <a:t>Almost </a:t>
            </a:r>
            <a:r>
              <a:rPr lang="en-US" sz="1400" dirty="0">
                <a:latin typeface="Cambria" pitchFamily="18" charset="0"/>
                <a:cs typeface="Calibri" pitchFamily="34" charset="0"/>
              </a:rPr>
              <a:t>all </a:t>
            </a:r>
            <a:r>
              <a:rPr lang="en-US" sz="1400" dirty="0">
                <a:latin typeface="Cambria" pitchFamily="18" charset="0"/>
              </a:rPr>
              <a:t>Central Asian and South Caucasian countries, including their companies, are presented in leading country credit ratings like:</a:t>
            </a:r>
            <a:r>
              <a:rPr lang="en-US" sz="1400" b="1" dirty="0">
                <a:latin typeface="Cambria" pitchFamily="18" charset="0"/>
                <a:cs typeface="Calibri" pitchFamily="34" charset="0"/>
              </a:rPr>
              <a:t> Doing Business</a:t>
            </a:r>
            <a:r>
              <a:rPr lang="ru-RU" sz="1400" b="1" dirty="0">
                <a:latin typeface="Cambria" pitchFamily="18" charset="0"/>
                <a:cs typeface="Calibri" pitchFamily="34" charset="0"/>
              </a:rPr>
              <a:t>, </a:t>
            </a:r>
            <a:r>
              <a:rPr lang="en-US" sz="1400" b="1" dirty="0">
                <a:latin typeface="Cambria" pitchFamily="18" charset="0"/>
                <a:cs typeface="Calibri" pitchFamily="34" charset="0"/>
              </a:rPr>
              <a:t>Moody</a:t>
            </a:r>
            <a:r>
              <a:rPr lang="ru-RU" sz="1400" b="1" dirty="0">
                <a:latin typeface="Cambria" pitchFamily="18" charset="0"/>
                <a:cs typeface="Calibri" pitchFamily="34" charset="0"/>
              </a:rPr>
              <a:t>’</a:t>
            </a:r>
            <a:r>
              <a:rPr lang="en-US" sz="1400" b="1" dirty="0">
                <a:latin typeface="Cambria" pitchFamily="18" charset="0"/>
                <a:cs typeface="Calibri" pitchFamily="34" charset="0"/>
              </a:rPr>
              <a:t>s</a:t>
            </a:r>
            <a:r>
              <a:rPr lang="ru-RU" sz="1400" b="1" dirty="0">
                <a:latin typeface="Cambria" pitchFamily="18" charset="0"/>
                <a:cs typeface="Calibri" pitchFamily="34" charset="0"/>
              </a:rPr>
              <a:t>, </a:t>
            </a:r>
            <a:r>
              <a:rPr lang="en-US" sz="1400" b="1" dirty="0">
                <a:latin typeface="Cambria" pitchFamily="18" charset="0"/>
                <a:cs typeface="Calibri" pitchFamily="34" charset="0"/>
              </a:rPr>
              <a:t>Fitch</a:t>
            </a:r>
            <a:r>
              <a:rPr lang="ru-RU" sz="1400" b="1" dirty="0">
                <a:latin typeface="Cambria" pitchFamily="18" charset="0"/>
                <a:cs typeface="Calibri" pitchFamily="34" charset="0"/>
              </a:rPr>
              <a:t>, </a:t>
            </a:r>
            <a:r>
              <a:rPr lang="en-US" sz="1400" b="1" dirty="0" err="1">
                <a:latin typeface="Cambria" pitchFamily="18" charset="0"/>
                <a:cs typeface="Calibri" pitchFamily="34" charset="0"/>
              </a:rPr>
              <a:t>Standart</a:t>
            </a:r>
            <a:r>
              <a:rPr lang="ru-RU" sz="1400" b="1" dirty="0">
                <a:latin typeface="Cambria" pitchFamily="18" charset="0"/>
                <a:cs typeface="Calibri" pitchFamily="34" charset="0"/>
              </a:rPr>
              <a:t>&amp;</a:t>
            </a:r>
            <a:r>
              <a:rPr lang="en-US" sz="1400" b="1" dirty="0">
                <a:latin typeface="Cambria" pitchFamily="18" charset="0"/>
                <a:cs typeface="Calibri" pitchFamily="34" charset="0"/>
              </a:rPr>
              <a:t>Poor</a:t>
            </a:r>
            <a:r>
              <a:rPr lang="ru-RU" sz="1400" b="1" dirty="0">
                <a:latin typeface="Cambria" pitchFamily="18" charset="0"/>
                <a:cs typeface="Calibri" pitchFamily="34" charset="0"/>
              </a:rPr>
              <a:t>’</a:t>
            </a:r>
            <a:r>
              <a:rPr lang="en-US" sz="1400" b="1" dirty="0">
                <a:latin typeface="Cambria" pitchFamily="18" charset="0"/>
                <a:cs typeface="Calibri" pitchFamily="34" charset="0"/>
              </a:rPr>
              <a:t>s</a:t>
            </a:r>
            <a:r>
              <a:rPr lang="ru-RU" sz="1400" b="1" dirty="0">
                <a:latin typeface="Cambria" pitchFamily="18" charset="0"/>
                <a:cs typeface="Calibri" pitchFamily="34" charset="0"/>
              </a:rPr>
              <a:t>, </a:t>
            </a:r>
            <a:r>
              <a:rPr lang="ru-RU" sz="1400" b="1" dirty="0" err="1">
                <a:latin typeface="Cambria" pitchFamily="18" charset="0"/>
                <a:cs typeface="Calibri" pitchFamily="34" charset="0"/>
              </a:rPr>
              <a:t>Transparency</a:t>
            </a:r>
            <a:r>
              <a:rPr lang="ru-RU" sz="1400" b="1" dirty="0">
                <a:latin typeface="Cambria" pitchFamily="18" charset="0"/>
                <a:cs typeface="Calibri" pitchFamily="34" charset="0"/>
              </a:rPr>
              <a:t> </a:t>
            </a:r>
            <a:r>
              <a:rPr lang="ru-RU" sz="1400" b="1" dirty="0" err="1">
                <a:latin typeface="Cambria" pitchFamily="18" charset="0"/>
                <a:cs typeface="Calibri" pitchFamily="34" charset="0"/>
              </a:rPr>
              <a:t>International</a:t>
            </a:r>
            <a:r>
              <a:rPr lang="ru-RU" sz="1400" b="1" dirty="0">
                <a:latin typeface="Cambria" pitchFamily="18" charset="0"/>
                <a:cs typeface="Calibri" pitchFamily="34" charset="0"/>
              </a:rPr>
              <a:t>. </a:t>
            </a:r>
            <a:r>
              <a:rPr lang="en-US" sz="1400" dirty="0">
                <a:latin typeface="Cambria" pitchFamily="18" charset="0"/>
                <a:cs typeface="Calibri" pitchFamily="34" charset="0"/>
              </a:rPr>
              <a:t>All these ratings of specialized organizations are very important to understand the whole countries investment attractiveness.</a:t>
            </a:r>
          </a:p>
          <a:p>
            <a:pPr marL="0" indent="0">
              <a:buNone/>
            </a:pPr>
            <a:r>
              <a:rPr lang="en-US" sz="1400" b="1" dirty="0">
                <a:latin typeface="Cambria" pitchFamily="18" charset="0"/>
                <a:cs typeface="Calibri" pitchFamily="34" charset="0"/>
              </a:rPr>
              <a:t>   </a:t>
            </a:r>
            <a:r>
              <a:rPr lang="en-US" sz="1400" dirty="0" smtClean="0">
                <a:latin typeface="Cambria" pitchFamily="18" charset="0"/>
                <a:cs typeface="Calibri" pitchFamily="34" charset="0"/>
              </a:rPr>
              <a:t>Due </a:t>
            </a:r>
            <a:r>
              <a:rPr lang="en-US" sz="1400" dirty="0">
                <a:latin typeface="Cambria" pitchFamily="18" charset="0"/>
                <a:cs typeface="Calibri" pitchFamily="34" charset="0"/>
              </a:rPr>
              <a:t>to the analysis of countries' positions in these ratings they took their places </a:t>
            </a:r>
            <a:r>
              <a:rPr lang="en-US" sz="1400" b="1" dirty="0">
                <a:latin typeface="Cambria" pitchFamily="18" charset="0"/>
                <a:cs typeface="Calibri" pitchFamily="34" charset="0"/>
              </a:rPr>
              <a:t>as follows:</a:t>
            </a:r>
            <a:endParaRPr lang="ru-RU" sz="1400" b="1" dirty="0">
              <a:latin typeface="Cambria" pitchFamily="18" charset="0"/>
              <a:cs typeface="Calibri" pitchFamily="34" charset="0"/>
            </a:endParaRPr>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371225" y="1208640"/>
            <a:ext cx="3350713" cy="3548418"/>
          </a:xfrm>
        </p:spPr>
        <p:txBody>
          <a:bodyPr>
            <a:normAutofit/>
          </a:bodyPr>
          <a:lstStyle/>
          <a:p>
            <a:pPr fontAlgn="t"/>
            <a:r>
              <a:rPr lang="ru-RU" sz="1600" b="1" i="1" dirty="0">
                <a:latin typeface="Cambria" panose="02040503050406030204" pitchFamily="18" charset="0"/>
                <a:ea typeface="Roboto" panose="02000000000000000000" charset="0"/>
              </a:rPr>
              <a:t>1. </a:t>
            </a:r>
            <a:r>
              <a:rPr lang="en-US" sz="1600" b="1" dirty="0" smtClean="0">
                <a:solidFill>
                  <a:schemeClr val="tx1"/>
                </a:solidFill>
                <a:latin typeface="Cambria" panose="02040503050406030204" pitchFamily="18" charset="0"/>
                <a:ea typeface="SimSun" panose="02010600030101010101" pitchFamily="2" charset="-122"/>
                <a:cs typeface="font168"/>
              </a:rPr>
              <a:t>Georgia</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2. </a:t>
            </a:r>
            <a:r>
              <a:rPr lang="en-US" sz="1600" b="1" dirty="0" smtClean="0">
                <a:solidFill>
                  <a:schemeClr val="tx1"/>
                </a:solidFill>
                <a:latin typeface="Cambria" panose="02040503050406030204" pitchFamily="18" charset="0"/>
                <a:ea typeface="SimSun" panose="02010600030101010101" pitchFamily="2" charset="-122"/>
                <a:cs typeface="font168"/>
              </a:rPr>
              <a:t>Kazakhstan</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3. </a:t>
            </a:r>
            <a:r>
              <a:rPr lang="en-US" sz="1600" i="1" dirty="0" smtClean="0">
                <a:latin typeface="Cambria" panose="02040503050406030204" pitchFamily="18" charset="0"/>
                <a:ea typeface="Roboto" panose="02000000000000000000" charset="0"/>
              </a:rPr>
              <a:t>Azerbaijan</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4. </a:t>
            </a:r>
            <a:r>
              <a:rPr lang="en-US" sz="1600" i="1" dirty="0" smtClean="0">
                <a:latin typeface="Cambria" panose="02040503050406030204" pitchFamily="18" charset="0"/>
                <a:ea typeface="Roboto" panose="02000000000000000000" charset="0"/>
              </a:rPr>
              <a:t>Uzbekistan</a:t>
            </a:r>
            <a:endParaRPr lang="ru-RU" sz="1600" dirty="0">
              <a:latin typeface="Cambria" panose="02040503050406030204" pitchFamily="18" charset="0"/>
              <a:ea typeface="Roboto" panose="02000000000000000000" charset="0"/>
            </a:endParaRPr>
          </a:p>
          <a:p>
            <a:pPr fontAlgn="t"/>
            <a:r>
              <a:rPr lang="ru-RU" sz="1600" i="1" dirty="0" smtClean="0">
                <a:latin typeface="Cambria" panose="02040503050406030204" pitchFamily="18" charset="0"/>
                <a:ea typeface="Roboto" panose="02000000000000000000" charset="0"/>
              </a:rPr>
              <a:t>5.</a:t>
            </a:r>
            <a:r>
              <a:rPr lang="en-US" sz="1600" i="1" dirty="0" smtClean="0">
                <a:latin typeface="Cambria" panose="02040503050406030204" pitchFamily="18" charset="0"/>
                <a:ea typeface="Roboto" panose="02000000000000000000" charset="0"/>
              </a:rPr>
              <a:t>Armenia</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6. </a:t>
            </a:r>
            <a:r>
              <a:rPr lang="en-US" sz="1600" i="1" dirty="0" err="1" smtClean="0">
                <a:latin typeface="Cambria" panose="02040503050406030204" pitchFamily="18" charset="0"/>
                <a:ea typeface="Roboto" panose="02000000000000000000" charset="0"/>
              </a:rPr>
              <a:t>Kyrgystan</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7. </a:t>
            </a:r>
            <a:r>
              <a:rPr lang="en-US" sz="1600" i="1" dirty="0" smtClean="0">
                <a:latin typeface="Cambria" panose="02040503050406030204" pitchFamily="18" charset="0"/>
                <a:ea typeface="Roboto" panose="02000000000000000000" charset="0"/>
              </a:rPr>
              <a:t>Tajikistan</a:t>
            </a:r>
            <a:endParaRPr lang="ru-RU" sz="1600" dirty="0">
              <a:latin typeface="Cambria" panose="02040503050406030204" pitchFamily="18" charset="0"/>
              <a:ea typeface="Roboto" panose="02000000000000000000" charset="0"/>
            </a:endParaRPr>
          </a:p>
          <a:p>
            <a:pPr fontAlgn="t"/>
            <a:r>
              <a:rPr lang="ru-RU" sz="1600" i="1" dirty="0">
                <a:latin typeface="Cambria" panose="02040503050406030204" pitchFamily="18" charset="0"/>
                <a:ea typeface="Roboto" panose="02000000000000000000" charset="0"/>
              </a:rPr>
              <a:t>8. </a:t>
            </a:r>
            <a:r>
              <a:rPr lang="en-US" sz="1600" i="1" dirty="0" smtClean="0">
                <a:latin typeface="Cambria" panose="02040503050406030204" pitchFamily="18" charset="0"/>
                <a:ea typeface="Roboto" panose="02000000000000000000" charset="0"/>
              </a:rPr>
              <a:t>Turkmenistan</a:t>
            </a:r>
            <a:endParaRPr lang="ru-RU" sz="1600" dirty="0">
              <a:latin typeface="Cambria" panose="02040503050406030204" pitchFamily="18" charset="0"/>
              <a:ea typeface="Roboto" panose="02000000000000000000" charset="0"/>
            </a:endParaRPr>
          </a:p>
          <a:p>
            <a:endParaRPr lang="ru-RU" dirty="0"/>
          </a:p>
        </p:txBody>
      </p:sp>
      <p:pic>
        <p:nvPicPr>
          <p:cNvPr id="7" name="Google Shape;103;g604131d69f_0_11"/>
          <p:cNvPicPr preferRelativeResize="0"/>
          <p:nvPr/>
        </p:nvPicPr>
        <p:blipFill rotWithShape="1">
          <a:blip r:embed="rId4"/>
          <a:srcRect/>
          <a:stretch>
            <a:fillRect/>
          </a:stretch>
        </p:blipFill>
        <p:spPr>
          <a:xfrm>
            <a:off x="395250" y="4447481"/>
            <a:ext cx="892294" cy="407568"/>
          </a:xfrm>
          <a:prstGeom prst="rect">
            <a:avLst/>
          </a:prstGeom>
          <a:noFill/>
          <a:ln>
            <a:noFill/>
          </a:ln>
        </p:spPr>
      </p:pic>
      <p:sp>
        <p:nvSpPr>
          <p:cNvPr id="4" name="Прямоугольник 3"/>
          <p:cNvSpPr/>
          <p:nvPr/>
        </p:nvSpPr>
        <p:spPr>
          <a:xfrm>
            <a:off x="1819660" y="333866"/>
            <a:ext cx="4274065" cy="400110"/>
          </a:xfrm>
          <a:prstGeom prst="rect">
            <a:avLst/>
          </a:prstGeom>
        </p:spPr>
        <p:txBody>
          <a:bodyPr wrap="square">
            <a:spAutoFit/>
          </a:bodyPr>
          <a:lstStyle/>
          <a:p>
            <a:pPr marL="76200" indent="0" algn="ctr">
              <a:buNone/>
            </a:pPr>
            <a:r>
              <a:rPr lang="en-US" sz="2000" b="1" dirty="0">
                <a:solidFill>
                  <a:schemeClr val="tx1"/>
                </a:solidFill>
                <a:latin typeface="Cambria" panose="02040503050406030204" pitchFamily="18" charset="0"/>
                <a:ea typeface="Cambria" panose="02040503050406030204" pitchFamily="18" charset="0"/>
              </a:rPr>
              <a:t>Investment credit ratings </a:t>
            </a:r>
            <a:endParaRPr lang="ru-RU" sz="2000" b="1" dirty="0">
              <a:solidFill>
                <a:schemeClr val="tx1"/>
              </a:solidFill>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8000"/>
          </a:xfrm>
          <a:prstGeom prst="rect">
            <a:avLst/>
          </a:prstGeom>
          <a:noFill/>
          <a:ln>
            <a:noFill/>
          </a:ln>
        </p:spPr>
      </p:pic>
      <p:sp>
        <p:nvSpPr>
          <p:cNvPr id="173" name="Google Shape;173;g604131d69f_0_82"/>
          <p:cNvSpPr txBox="1">
            <a:spLocks noGrp="1"/>
          </p:cNvSpPr>
          <p:nvPr>
            <p:ph type="body" idx="1"/>
          </p:nvPr>
        </p:nvSpPr>
        <p:spPr>
          <a:xfrm>
            <a:off x="1924335" y="197893"/>
            <a:ext cx="5889008" cy="846161"/>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175" name="Google Shape;175;g604131d69f_0_82"/>
          <p:cNvSpPr txBox="1">
            <a:spLocks noGrp="1"/>
          </p:cNvSpPr>
          <p:nvPr>
            <p:ph type="body" idx="1"/>
          </p:nvPr>
        </p:nvSpPr>
        <p:spPr>
          <a:xfrm>
            <a:off x="1173707" y="1241947"/>
            <a:ext cx="3317768" cy="3368053"/>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300" dirty="0">
                <a:latin typeface="Roboto Light" panose="02000000000000000000"/>
                <a:ea typeface="Roboto Light" panose="02000000000000000000"/>
                <a:cs typeface="Roboto Light" panose="02000000000000000000"/>
                <a:sym typeface="Roboto Light" panose="02000000000000000000"/>
              </a:rPr>
              <a:t/>
            </a:r>
            <a:br>
              <a:rPr lang="ru-RU" sz="1300" dirty="0">
                <a:latin typeface="Roboto Light" panose="02000000000000000000"/>
                <a:ea typeface="Roboto Light" panose="02000000000000000000"/>
                <a:cs typeface="Roboto Light" panose="02000000000000000000"/>
                <a:sym typeface="Roboto Light" panose="02000000000000000000"/>
              </a:rPr>
            </a:br>
            <a:endParaRPr sz="1300" dirty="0"/>
          </a:p>
          <a:p>
            <a:pPr marL="177800" lvl="0" indent="-101600" algn="l"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endParaRPr sz="1700"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1143609" y="276367"/>
            <a:ext cx="6856779" cy="689212"/>
          </a:xfrm>
        </p:spPr>
        <p:txBody>
          <a:bodyPr/>
          <a:lstStyle/>
          <a:p>
            <a:pPr marL="76200" indent="0" algn="ctr">
              <a:buNone/>
            </a:pPr>
            <a:r>
              <a:rPr lang="fr-FR" sz="2000" b="1" dirty="0">
                <a:solidFill>
                  <a:schemeClr val="tx1"/>
                </a:solidFill>
                <a:latin typeface="Cambria" panose="02040503050406030204" pitchFamily="18" charset="0"/>
                <a:ea typeface="Cambria" panose="02040503050406030204" pitchFamily="18" charset="0"/>
              </a:rPr>
              <a:t>Macroeconomic indicators</a:t>
            </a:r>
            <a:endParaRPr lang="fr-FR" sz="2000" b="1" dirty="0">
              <a:solidFill>
                <a:schemeClr val="tx1"/>
              </a:solidFill>
              <a:latin typeface="Cambria" panose="02040503050406030204" pitchFamily="18" charset="0"/>
              <a:ea typeface="Cambria" panose="02040503050406030204" pitchFamily="18" charset="0"/>
              <a:cs typeface="Rockwell Nova" panose="02060503020205020403" charset="0"/>
            </a:endParaRPr>
          </a:p>
          <a:p>
            <a:pPr marL="76200" indent="0" algn="ctr">
              <a:buNone/>
            </a:pPr>
            <a:endParaRPr lang="ru-RU" dirty="0">
              <a:latin typeface="Cambria" panose="020405030504060302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325323"/>
              </p:ext>
            </p:extLst>
          </p:nvPr>
        </p:nvGraphicFramePr>
        <p:xfrm>
          <a:off x="876391" y="940381"/>
          <a:ext cx="7123997" cy="3284844"/>
        </p:xfrm>
        <a:graphic>
          <a:graphicData uri="http://schemas.openxmlformats.org/drawingml/2006/table">
            <a:tbl>
              <a:tblPr firstRow="1" firstCol="1" bandRow="1">
                <a:tableStyleId>{22838BEF-8BB2-4498-84A7-C5851F593DF1}</a:tableStyleId>
              </a:tblPr>
              <a:tblGrid>
                <a:gridCol w="1534766"/>
                <a:gridCol w="1199502"/>
                <a:gridCol w="1319052"/>
                <a:gridCol w="2016999"/>
                <a:gridCol w="1053678"/>
              </a:tblGrid>
              <a:tr h="1027430">
                <a:tc>
                  <a:txBody>
                    <a:bodyPr/>
                    <a:lstStyle/>
                    <a:p>
                      <a:pPr algn="ctr">
                        <a:lnSpc>
                          <a:spcPct val="105000"/>
                        </a:lnSpc>
                        <a:spcAft>
                          <a:spcPts val="800"/>
                        </a:spcAft>
                      </a:pPr>
                      <a:r>
                        <a:rPr lang="en-US" sz="1200" b="1" dirty="0" smtClean="0">
                          <a:solidFill>
                            <a:schemeClr val="tx1"/>
                          </a:solidFill>
                          <a:effectLst/>
                          <a:latin typeface="Cambria" panose="02040503050406030204" pitchFamily="18" charset="0"/>
                          <a:ea typeface="SimSun" panose="02010600030101010101" pitchFamily="2" charset="-122"/>
                          <a:cs typeface="font168"/>
                        </a:rPr>
                        <a:t>Country/</a:t>
                      </a:r>
                    </a:p>
                    <a:p>
                      <a:pPr algn="ctr">
                        <a:lnSpc>
                          <a:spcPct val="105000"/>
                        </a:lnSpc>
                        <a:spcAft>
                          <a:spcPts val="800"/>
                        </a:spcAft>
                      </a:pPr>
                      <a:r>
                        <a:rPr lang="en-US" sz="1200" b="1" dirty="0" smtClean="0">
                          <a:solidFill>
                            <a:schemeClr val="tx1"/>
                          </a:solidFill>
                          <a:effectLst/>
                          <a:latin typeface="Cambria" panose="02040503050406030204" pitchFamily="18" charset="0"/>
                          <a:ea typeface="SimSun" panose="02010600030101010101" pitchFamily="2" charset="-122"/>
                          <a:cs typeface="font168"/>
                        </a:rPr>
                        <a:t>criteria</a:t>
                      </a:r>
                    </a:p>
                    <a:p>
                      <a:pPr algn="ctr">
                        <a:lnSpc>
                          <a:spcPct val="105000"/>
                        </a:lnSpc>
                        <a:spcAft>
                          <a:spcPts val="800"/>
                        </a:spcAft>
                      </a:pP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200" dirty="0" smtClean="0">
                          <a:effectLst/>
                          <a:latin typeface="Cambria" panose="02040503050406030204" pitchFamily="18" charset="0"/>
                          <a:ea typeface="SimSun" panose="02010600030101010101" pitchFamily="2" charset="-122"/>
                          <a:cs typeface="font168"/>
                        </a:rPr>
                        <a:t>Economy Size and Market Capacity</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200" dirty="0" smtClean="0">
                          <a:effectLst/>
                          <a:latin typeface="Cambria" panose="02040503050406030204" pitchFamily="18" charset="0"/>
                          <a:ea typeface="SimSun" panose="02010600030101010101" pitchFamily="2" charset="-122"/>
                          <a:cs typeface="font168"/>
                        </a:rPr>
                        <a:t>Purchasing power</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200" dirty="0" smtClean="0">
                          <a:effectLst/>
                          <a:latin typeface="Cambria" panose="02040503050406030204" pitchFamily="18" charset="0"/>
                          <a:ea typeface="SimSun" panose="02010600030101010101" pitchFamily="2" charset="-122"/>
                          <a:cs typeface="font168"/>
                        </a:rPr>
                        <a:t>Foreign trade (size, diversification, trade balance)</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en-US" sz="1200" dirty="0" smtClean="0">
                          <a:effectLst/>
                          <a:latin typeface="Cambria" panose="02040503050406030204" pitchFamily="18" charset="0"/>
                          <a:ea typeface="SimSun" panose="02010600030101010101" pitchFamily="2" charset="-122"/>
                          <a:cs typeface="font168"/>
                        </a:rPr>
                        <a:t>Total</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r>
              <a:tr h="319744">
                <a:tc>
                  <a:txBody>
                    <a:bodyPr/>
                    <a:lstStyle/>
                    <a:p>
                      <a:pPr algn="ctr">
                        <a:lnSpc>
                          <a:spcPct val="105000"/>
                        </a:lnSpc>
                        <a:spcAft>
                          <a:spcPts val="800"/>
                        </a:spcAft>
                      </a:pPr>
                      <a:r>
                        <a:rPr lang="en-US" sz="1200" dirty="0" smtClean="0">
                          <a:effectLst/>
                          <a:latin typeface="Cambria" panose="02040503050406030204" pitchFamily="18" charset="0"/>
                        </a:rPr>
                        <a:t>Azerbaijan</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rPr>
                        <a:t>4.5</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4</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3.83</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397302">
                <a:tc>
                  <a:txBody>
                    <a:bodyPr/>
                    <a:lstStyle/>
                    <a:p>
                      <a:pPr algn="ctr">
                        <a:lnSpc>
                          <a:spcPct val="105000"/>
                        </a:lnSpc>
                        <a:spcAft>
                          <a:spcPts val="800"/>
                        </a:spcAft>
                      </a:pPr>
                      <a:r>
                        <a:rPr lang="en-US" sz="1200" dirty="0" smtClean="0">
                          <a:effectLst/>
                          <a:latin typeface="Cambria" panose="02040503050406030204" pitchFamily="18" charset="0"/>
                        </a:rPr>
                        <a:t>Armenia</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299257">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200" b="1" dirty="0" smtClean="0">
                          <a:solidFill>
                            <a:schemeClr val="tx1"/>
                          </a:solidFill>
                          <a:effectLst/>
                          <a:latin typeface="Cambria" panose="02040503050406030204" pitchFamily="18" charset="0"/>
                          <a:ea typeface="SimSun" panose="02010600030101010101" pitchFamily="2" charset="-122"/>
                          <a:cs typeface="font168"/>
                        </a:rPr>
                        <a:t>Georgia</a:t>
                      </a:r>
                      <a:endParaRPr lang="ru-RU" sz="1200" b="1" dirty="0" smtClean="0">
                        <a:solidFill>
                          <a:schemeClr val="tx1"/>
                        </a:solidFill>
                        <a:effectLst/>
                        <a:latin typeface="Cambria" panose="02040503050406030204" pitchFamily="18" charset="0"/>
                        <a:ea typeface="SimSun" panose="02010600030101010101" pitchFamily="2" charset="-122"/>
                        <a:cs typeface="font168"/>
                      </a:endParaRPr>
                    </a:p>
                    <a:p>
                      <a:pPr algn="ctr">
                        <a:lnSpc>
                          <a:spcPct val="105000"/>
                        </a:lnSpc>
                        <a:spcAft>
                          <a:spcPts val="800"/>
                        </a:spcAft>
                      </a:pP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ea typeface="SimSun" panose="02010600030101010101" pitchFamily="2" charset="-122"/>
                          <a:cs typeface="font168"/>
                        </a:rPr>
                        <a:t>3</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2.5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r>
              <a:tr h="210944">
                <a:tc>
                  <a:txBody>
                    <a:bodyPr/>
                    <a:lstStyle/>
                    <a:p>
                      <a:pPr marL="0" marR="0" lvl="0" indent="0" algn="ctr" defTabSz="914400" rtl="0" eaLnBrk="1" fontAlgn="auto" latinLnBrk="0" hangingPunct="1">
                        <a:lnSpc>
                          <a:spcPct val="105000"/>
                        </a:lnSpc>
                        <a:spcBef>
                          <a:spcPts val="0"/>
                        </a:spcBef>
                        <a:spcAft>
                          <a:spcPts val="800"/>
                        </a:spcAft>
                        <a:buClr>
                          <a:srgbClr val="000000"/>
                        </a:buClr>
                        <a:buSzTx/>
                        <a:buFont typeface="Arial" panose="020B0604020202020204"/>
                        <a:buNone/>
                        <a:tabLst/>
                        <a:defRPr/>
                      </a:pPr>
                      <a:r>
                        <a:rPr lang="en-US" sz="1200" b="1" dirty="0" smtClean="0">
                          <a:solidFill>
                            <a:schemeClr val="tx1"/>
                          </a:solidFill>
                          <a:effectLst/>
                          <a:latin typeface="Cambria" panose="02040503050406030204" pitchFamily="18" charset="0"/>
                          <a:ea typeface="SimSun" panose="02010600030101010101" pitchFamily="2" charset="-122"/>
                          <a:cs typeface="font168"/>
                        </a:rPr>
                        <a:t>Kazakhstan</a:t>
                      </a:r>
                      <a:endParaRPr lang="ru-RU" sz="1200" b="1" dirty="0" smtClean="0">
                        <a:solidFill>
                          <a:schemeClr val="tx1"/>
                        </a:solidFill>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5</a:t>
                      </a:r>
                    </a:p>
                  </a:txBody>
                  <a:tcPr marL="68580" marR="68580" marT="0" marB="0"/>
                </a:tc>
              </a:tr>
              <a:tr h="210944">
                <a:tc>
                  <a:txBody>
                    <a:bodyPr/>
                    <a:lstStyle/>
                    <a:p>
                      <a:pPr algn="ctr">
                        <a:lnSpc>
                          <a:spcPct val="105000"/>
                        </a:lnSpc>
                        <a:spcAft>
                          <a:spcPts val="800"/>
                        </a:spcAft>
                      </a:pPr>
                      <a:r>
                        <a:rPr lang="ru-RU" sz="1200">
                          <a:effectLst/>
                          <a:latin typeface="Cambria" panose="02040503050406030204" pitchFamily="18" charset="0"/>
                        </a:rPr>
                        <a:t>Киргизия</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210944">
                <a:tc>
                  <a:txBody>
                    <a:bodyPr/>
                    <a:lstStyle/>
                    <a:p>
                      <a:pPr algn="ctr">
                        <a:lnSpc>
                          <a:spcPct val="105000"/>
                        </a:lnSpc>
                        <a:spcAft>
                          <a:spcPts val="800"/>
                        </a:spcAft>
                      </a:pPr>
                      <a:r>
                        <a:rPr lang="en-US" sz="1200" dirty="0" smtClean="0">
                          <a:effectLst/>
                          <a:latin typeface="Cambria" panose="02040503050406030204" pitchFamily="18" charset="0"/>
                        </a:rPr>
                        <a:t>Tajikistan</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1.66</a:t>
                      </a:r>
                      <a:endParaRPr lang="ru-RU" sz="1200">
                        <a:effectLst/>
                        <a:latin typeface="Cambria" panose="02040503050406030204" pitchFamily="18" charset="0"/>
                        <a:ea typeface="SimSun" panose="02010600030101010101" pitchFamily="2" charset="-122"/>
                        <a:cs typeface="font168"/>
                      </a:endParaRPr>
                    </a:p>
                  </a:txBody>
                  <a:tcPr marL="68580" marR="68580" marT="0" marB="0"/>
                </a:tc>
              </a:tr>
              <a:tr h="210944">
                <a:tc>
                  <a:txBody>
                    <a:bodyPr/>
                    <a:lstStyle/>
                    <a:p>
                      <a:pPr algn="ctr">
                        <a:lnSpc>
                          <a:spcPct val="105000"/>
                        </a:lnSpc>
                        <a:spcAft>
                          <a:spcPts val="800"/>
                        </a:spcAft>
                      </a:pPr>
                      <a:r>
                        <a:rPr lang="en-US" sz="1200" dirty="0" smtClean="0">
                          <a:effectLst/>
                          <a:latin typeface="Cambria" panose="02040503050406030204" pitchFamily="18" charset="0"/>
                        </a:rPr>
                        <a:t>Turkmenistan</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1.5</a:t>
                      </a: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3.5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ea typeface="SimSun" panose="02010600030101010101" pitchFamily="2" charset="-122"/>
                          <a:cs typeface="font168"/>
                        </a:rPr>
                        <a:t>3</a:t>
                      </a:r>
                    </a:p>
                  </a:txBody>
                  <a:tcPr marL="68580" marR="68580" marT="0" marB="0"/>
                </a:tc>
              </a:tr>
              <a:tr h="210944">
                <a:tc>
                  <a:txBody>
                    <a:bodyPr/>
                    <a:lstStyle/>
                    <a:p>
                      <a:pPr algn="ctr">
                        <a:lnSpc>
                          <a:spcPct val="105000"/>
                        </a:lnSpc>
                        <a:spcAft>
                          <a:spcPts val="800"/>
                        </a:spcAft>
                      </a:pPr>
                      <a:r>
                        <a:rPr lang="en-US" sz="1200" dirty="0" smtClean="0">
                          <a:effectLst/>
                          <a:latin typeface="Cambria" panose="02040503050406030204" pitchFamily="18" charset="0"/>
                        </a:rPr>
                        <a:t>Uzbekistan</a:t>
                      </a:r>
                      <a:endParaRPr lang="ru-RU" sz="1200" dirty="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2.5</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a:effectLst/>
                          <a:latin typeface="Cambria" panose="02040503050406030204" pitchFamily="18" charset="0"/>
                        </a:rPr>
                        <a:t>4</a:t>
                      </a:r>
                      <a:endParaRPr lang="ru-RU" sz="1200">
                        <a:effectLst/>
                        <a:latin typeface="Cambria" panose="02040503050406030204" pitchFamily="18" charset="0"/>
                        <a:ea typeface="SimSun" panose="02010600030101010101" pitchFamily="2" charset="-122"/>
                        <a:cs typeface="font168"/>
                      </a:endParaRPr>
                    </a:p>
                  </a:txBody>
                  <a:tcPr marL="68580" marR="68580" marT="0" marB="0"/>
                </a:tc>
                <a:tc>
                  <a:txBody>
                    <a:bodyPr/>
                    <a:lstStyle/>
                    <a:p>
                      <a:pPr algn="ctr">
                        <a:lnSpc>
                          <a:spcPct val="105000"/>
                        </a:lnSpc>
                        <a:spcAft>
                          <a:spcPts val="800"/>
                        </a:spcAft>
                      </a:pPr>
                      <a:r>
                        <a:rPr lang="ru-RU" sz="1200" dirty="0">
                          <a:effectLst/>
                          <a:latin typeface="Cambria" panose="02040503050406030204" pitchFamily="18" charset="0"/>
                          <a:ea typeface="SimSun" panose="02010600030101010101" pitchFamily="2" charset="-122"/>
                          <a:cs typeface="font168"/>
                        </a:rPr>
                        <a:t>3.5</a:t>
                      </a:r>
                    </a:p>
                  </a:txBody>
                  <a:tcPr marL="68580" marR="68580" marT="0" marB="0"/>
                </a:tc>
              </a:tr>
            </a:tbl>
          </a:graphicData>
        </a:graphic>
      </p:graphicFrame>
      <p:pic>
        <p:nvPicPr>
          <p:cNvPr id="8"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604131d69f_0_82"/>
          <p:cNvPicPr preferRelativeResize="0"/>
          <p:nvPr/>
        </p:nvPicPr>
        <p:blipFill rotWithShape="1">
          <a:blip r:embed="rId3"/>
          <a:srcRect t="11550" b="13447"/>
          <a:stretch>
            <a:fillRect/>
          </a:stretch>
        </p:blipFill>
        <p:spPr>
          <a:xfrm>
            <a:off x="0" y="0"/>
            <a:ext cx="9144000" cy="5143500"/>
          </a:xfrm>
          <a:prstGeom prst="rect">
            <a:avLst/>
          </a:prstGeom>
          <a:noFill/>
          <a:ln>
            <a:noFill/>
          </a:ln>
        </p:spPr>
      </p:pic>
      <p:sp>
        <p:nvSpPr>
          <p:cNvPr id="173" name="Google Shape;173;g604131d69f_0_82"/>
          <p:cNvSpPr txBox="1">
            <a:spLocks noGrp="1"/>
          </p:cNvSpPr>
          <p:nvPr>
            <p:ph type="body" idx="1"/>
          </p:nvPr>
        </p:nvSpPr>
        <p:spPr>
          <a:xfrm>
            <a:off x="1627496" y="167185"/>
            <a:ext cx="5889008" cy="846161"/>
          </a:xfrm>
          <a:prstGeom prst="rect">
            <a:avLst/>
          </a:prstGeom>
          <a:noFill/>
          <a:ln>
            <a:noFill/>
          </a:ln>
        </p:spPr>
        <p:txBody>
          <a:bodyPr spcFirstLastPara="1" wrap="square" lIns="68575" tIns="34275" rIns="68575" bIns="34275" anchor="t" anchorCtr="0">
            <a:noAutofit/>
          </a:bodyPr>
          <a:lstStyle/>
          <a:p>
            <a:pPr marL="0" lvl="0" indent="0" algn="ctr">
              <a:lnSpc>
                <a:spcPct val="100000"/>
              </a:lnSpc>
              <a:spcBef>
                <a:spcPts val="0"/>
              </a:spcBef>
              <a:buNone/>
            </a:pPr>
            <a:r>
              <a:rPr lang="ru-RU" sz="1500" dirty="0">
                <a:latin typeface="Roboto Light" panose="02000000000000000000"/>
                <a:ea typeface="Roboto Light" panose="02000000000000000000"/>
                <a:cs typeface="Roboto Light" panose="02000000000000000000"/>
                <a:sym typeface="Roboto Light" panose="02000000000000000000"/>
              </a:rPr>
              <a:t/>
            </a:r>
            <a:br>
              <a:rPr lang="ru-RU" sz="1500" dirty="0">
                <a:latin typeface="Roboto Light" panose="02000000000000000000"/>
                <a:ea typeface="Roboto Light" panose="02000000000000000000"/>
                <a:cs typeface="Roboto Light" panose="02000000000000000000"/>
                <a:sym typeface="Roboto Light" panose="02000000000000000000"/>
              </a:rPr>
            </a:br>
            <a:r>
              <a:rPr lang="fr-FR" sz="2000" b="1" dirty="0">
                <a:solidFill>
                  <a:schemeClr val="tx1"/>
                </a:solidFill>
                <a:latin typeface="Cambria" panose="02040503050406030204" pitchFamily="18" charset="0"/>
                <a:ea typeface="Cambria" panose="02040503050406030204" pitchFamily="18" charset="0"/>
              </a:rPr>
              <a:t>Macroeconomic indicators</a:t>
            </a:r>
            <a:endParaRPr sz="2000" b="1" dirty="0">
              <a:solidFill>
                <a:schemeClr val="tx1"/>
              </a:solidFill>
              <a:latin typeface="Cambria" panose="02040503050406030204" pitchFamily="18" charset="0"/>
              <a:ea typeface="Cambria" panose="02040503050406030204" pitchFamily="18" charset="0"/>
              <a:cs typeface="Rockwell Nova" panose="02060503020205020403" charset="0"/>
            </a:endParaRPr>
          </a:p>
        </p:txBody>
      </p:sp>
      <p:sp>
        <p:nvSpPr>
          <p:cNvPr id="175" name="Google Shape;175;g604131d69f_0_82"/>
          <p:cNvSpPr txBox="1">
            <a:spLocks noGrp="1"/>
          </p:cNvSpPr>
          <p:nvPr>
            <p:ph type="body" idx="1"/>
          </p:nvPr>
        </p:nvSpPr>
        <p:spPr>
          <a:xfrm>
            <a:off x="1254232" y="1394396"/>
            <a:ext cx="3317768" cy="3368053"/>
          </a:xfrm>
          <a:prstGeom prst="rect">
            <a:avLst/>
          </a:prstGeom>
          <a:noFill/>
          <a:ln>
            <a:noFill/>
          </a:ln>
        </p:spPr>
        <p:txBody>
          <a:bodyPr spcFirstLastPara="1" wrap="square" lIns="68575" tIns="34275" rIns="68575" bIns="34275" anchor="t" anchorCtr="0">
            <a:noAutofit/>
          </a:bodyPr>
          <a:lstStyle/>
          <a:p>
            <a:pPr marL="0" indent="0" algn="just">
              <a:lnSpc>
                <a:spcPct val="100000"/>
              </a:lnSpc>
              <a:spcBef>
                <a:spcPts val="0"/>
              </a:spcBef>
              <a:buNone/>
            </a:pPr>
            <a:r>
              <a:rPr lang="en-US" sz="1400" dirty="0" smtClean="0">
                <a:latin typeface="Cambria" pitchFamily="18" charset="0"/>
              </a:rPr>
              <a:t>Macroeconomic </a:t>
            </a:r>
            <a:r>
              <a:rPr lang="en-US" sz="1400" dirty="0">
                <a:latin typeface="Cambria" pitchFamily="18" charset="0"/>
              </a:rPr>
              <a:t>indicators of Central Asian and South Caucasian countries are really important for investors to understand total socio-economic situation, assessment of market capacity, prospects for business development in general and in certain sectors</a:t>
            </a:r>
            <a:r>
              <a:rPr lang="ru-RU" sz="1400" dirty="0">
                <a:latin typeface="Cambria" pitchFamily="18" charset="0"/>
              </a:rPr>
              <a:t>. </a:t>
            </a:r>
            <a:endParaRPr lang="en-US" sz="1400" dirty="0">
              <a:latin typeface="Cambria" pitchFamily="18" charset="0"/>
            </a:endParaRPr>
          </a:p>
          <a:p>
            <a:pPr marL="0" indent="0" algn="just">
              <a:buNone/>
            </a:pPr>
            <a:r>
              <a:rPr lang="en-US" sz="1400" dirty="0">
                <a:latin typeface="Cambria" pitchFamily="18" charset="0"/>
              </a:rPr>
              <a:t>Due to the analysis of current macroeconomic statistics </a:t>
            </a:r>
            <a:r>
              <a:rPr lang="en-US" sz="1400" b="1" dirty="0">
                <a:latin typeface="Cambria" pitchFamily="18" charset="0"/>
              </a:rPr>
              <a:t>the rating is:</a:t>
            </a:r>
            <a:endParaRPr lang="ru-RU" sz="1400" b="1" dirty="0"/>
          </a:p>
          <a:p>
            <a:pPr marL="177800" lvl="0" indent="-101600" algn="just" rtl="0">
              <a:lnSpc>
                <a:spcPct val="70000"/>
              </a:lnSpc>
              <a:spcBef>
                <a:spcPts val="800"/>
              </a:spcBef>
              <a:spcAft>
                <a:spcPts val="0"/>
              </a:spcAft>
              <a:buClr>
                <a:schemeClr val="dk1"/>
              </a:buClr>
              <a:buSzPts val="1100"/>
              <a:buNone/>
            </a:pPr>
            <a:endParaRPr sz="1300" dirty="0"/>
          </a:p>
        </p:txBody>
      </p:sp>
      <p:sp>
        <p:nvSpPr>
          <p:cNvPr id="177" name="Google Shape;177;g604131d69f_0_82"/>
          <p:cNvSpPr txBox="1">
            <a:spLocks noGrp="1"/>
          </p:cNvSpPr>
          <p:nvPr>
            <p:ph type="body" idx="1"/>
          </p:nvPr>
        </p:nvSpPr>
        <p:spPr>
          <a:xfrm>
            <a:off x="5371225" y="496175"/>
            <a:ext cx="3668100" cy="14280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ru-RU" sz="1500" b="1" dirty="0">
                <a:latin typeface="Roboto Light" panose="02000000000000000000"/>
                <a:ea typeface="Roboto Light" panose="02000000000000000000"/>
                <a:cs typeface="Roboto Light" panose="02000000000000000000"/>
                <a:sym typeface="Roboto Light" panose="02000000000000000000"/>
              </a:rPr>
              <a:t/>
            </a:r>
            <a:br>
              <a:rPr lang="ru-RU" sz="1500" b="1" dirty="0">
                <a:latin typeface="Roboto Light" panose="02000000000000000000"/>
                <a:ea typeface="Roboto Light" panose="02000000000000000000"/>
                <a:cs typeface="Roboto Light" panose="02000000000000000000"/>
                <a:sym typeface="Roboto Light" panose="02000000000000000000"/>
              </a:rPr>
            </a:br>
            <a:endParaRPr sz="1700" b="1" dirty="0"/>
          </a:p>
          <a:p>
            <a:pPr marL="177800" lvl="0" indent="-101600" algn="l" rtl="0">
              <a:lnSpc>
                <a:spcPct val="70000"/>
              </a:lnSpc>
              <a:spcBef>
                <a:spcPts val="800"/>
              </a:spcBef>
              <a:spcAft>
                <a:spcPts val="0"/>
              </a:spcAft>
              <a:buClr>
                <a:schemeClr val="dk1"/>
              </a:buClr>
              <a:buSzPts val="1100"/>
              <a:buNone/>
            </a:pPr>
            <a:endParaRPr sz="1100" dirty="0"/>
          </a:p>
        </p:txBody>
      </p:sp>
      <p:sp>
        <p:nvSpPr>
          <p:cNvPr id="3" name="Текст 2"/>
          <p:cNvSpPr>
            <a:spLocks noGrp="1"/>
          </p:cNvSpPr>
          <p:nvPr>
            <p:ph type="body" idx="1"/>
          </p:nvPr>
        </p:nvSpPr>
        <p:spPr>
          <a:xfrm>
            <a:off x="5580354" y="964131"/>
            <a:ext cx="3249841" cy="3215238"/>
          </a:xfrm>
        </p:spPr>
        <p:txBody>
          <a:bodyPr>
            <a:normAutofit/>
          </a:bodyPr>
          <a:lstStyle/>
          <a:p>
            <a:pPr fontAlgn="t"/>
            <a:endParaRPr lang="ru-RU" b="1" i="1" dirty="0"/>
          </a:p>
          <a:p>
            <a:r>
              <a:rPr lang="ru-RU" sz="1600" b="1" i="1" dirty="0">
                <a:latin typeface="Cambria" panose="02040503050406030204" pitchFamily="18" charset="0"/>
                <a:cs typeface="Rockwell Nova" panose="02060503020205020403" charset="0"/>
              </a:rPr>
              <a:t>1</a:t>
            </a:r>
            <a:r>
              <a:rPr lang="ru-RU" sz="1600" b="1" i="1" dirty="0" smtClean="0">
                <a:latin typeface="Cambria" panose="02040503050406030204" pitchFamily="18" charset="0"/>
                <a:cs typeface="Rockwell Nova" panose="02060503020205020403" charset="0"/>
              </a:rPr>
              <a:t>.</a:t>
            </a:r>
            <a:r>
              <a:rPr lang="en-US" sz="1600" b="1" i="1" dirty="0" smtClean="0">
                <a:latin typeface="Cambria" panose="02040503050406030204" pitchFamily="18" charset="0"/>
                <a:cs typeface="Rockwell Nova" panose="02060503020205020403" charset="0"/>
              </a:rPr>
              <a:t> </a:t>
            </a:r>
            <a:r>
              <a:rPr lang="en-US" sz="1600" b="1" dirty="0" smtClean="0">
                <a:solidFill>
                  <a:schemeClr val="tx1"/>
                </a:solidFill>
                <a:latin typeface="Cambria" panose="02040503050406030204" pitchFamily="18" charset="0"/>
                <a:ea typeface="SimSun" panose="02010600030101010101" pitchFamily="2" charset="-122"/>
                <a:cs typeface="font168"/>
              </a:rPr>
              <a:t>Kazakhstan</a:t>
            </a:r>
            <a:r>
              <a:rPr lang="ru-RU" sz="1600" b="1" i="1" dirty="0" smtClean="0">
                <a:latin typeface="Cambria" panose="02040503050406030204" pitchFamily="18" charset="0"/>
                <a:cs typeface="Rockwell Nova" panose="02060503020205020403" charset="0"/>
              </a:rPr>
              <a:t> </a:t>
            </a:r>
            <a:endParaRPr lang="ru-RU" sz="1600" b="1"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2. </a:t>
            </a:r>
            <a:r>
              <a:rPr lang="en-US" sz="1600" i="1" dirty="0" smtClean="0">
                <a:latin typeface="Cambria" panose="02040503050406030204" pitchFamily="18" charset="0"/>
                <a:cs typeface="Rockwell Nova" panose="02060503020205020403" charset="0"/>
              </a:rPr>
              <a:t>Azerbaijan</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3. </a:t>
            </a:r>
            <a:r>
              <a:rPr lang="en-US" sz="1600" i="1" dirty="0" smtClean="0">
                <a:latin typeface="Cambria" panose="02040503050406030204" pitchFamily="18" charset="0"/>
                <a:cs typeface="Rockwell Nova" panose="02060503020205020403" charset="0"/>
              </a:rPr>
              <a:t>Uzbekistan</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4-5-6. </a:t>
            </a:r>
            <a:r>
              <a:rPr lang="en-US" sz="1600" i="1" dirty="0" smtClean="0">
                <a:latin typeface="Cambria" panose="02040503050406030204" pitchFamily="18" charset="0"/>
                <a:cs typeface="Rockwell Nova" panose="02060503020205020403" charset="0"/>
              </a:rPr>
              <a:t>Turkmenistan</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4-5-6. </a:t>
            </a:r>
            <a:r>
              <a:rPr lang="en-US" sz="1600" dirty="0" smtClean="0">
                <a:solidFill>
                  <a:schemeClr val="tx1"/>
                </a:solidFill>
                <a:latin typeface="Cambria" panose="02040503050406030204" pitchFamily="18" charset="0"/>
                <a:ea typeface="SimSun" panose="02010600030101010101" pitchFamily="2" charset="-122"/>
                <a:cs typeface="font168"/>
              </a:rPr>
              <a:t>Georgia</a:t>
            </a:r>
            <a:endParaRPr lang="ru-RU" sz="1600" i="1" dirty="0">
              <a:solidFill>
                <a:schemeClr val="tx1"/>
              </a:solidFill>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4-5-6. </a:t>
            </a:r>
            <a:r>
              <a:rPr lang="en-US" sz="1600" i="1" dirty="0" smtClean="0">
                <a:latin typeface="Cambria" panose="02040503050406030204" pitchFamily="18" charset="0"/>
                <a:cs typeface="Rockwell Nova" panose="02060503020205020403" charset="0"/>
              </a:rPr>
              <a:t>Armenia</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7. </a:t>
            </a:r>
            <a:r>
              <a:rPr lang="en-US" sz="1600" i="1" dirty="0" err="1" smtClean="0">
                <a:latin typeface="Cambria" panose="02040503050406030204" pitchFamily="18" charset="0"/>
                <a:cs typeface="Rockwell Nova" panose="02060503020205020403" charset="0"/>
              </a:rPr>
              <a:t>Kyrgystan</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a:p>
            <a:r>
              <a:rPr lang="ru-RU" sz="1600" i="1" dirty="0">
                <a:latin typeface="Cambria" panose="02040503050406030204" pitchFamily="18" charset="0"/>
                <a:cs typeface="Rockwell Nova" panose="02060503020205020403" charset="0"/>
              </a:rPr>
              <a:t>8. </a:t>
            </a:r>
            <a:r>
              <a:rPr lang="en-US" sz="1600" i="1" dirty="0" smtClean="0">
                <a:latin typeface="Cambria" panose="02040503050406030204" pitchFamily="18" charset="0"/>
                <a:cs typeface="Rockwell Nova" panose="02060503020205020403" charset="0"/>
              </a:rPr>
              <a:t>Tajikistan</a:t>
            </a:r>
            <a:r>
              <a:rPr lang="ru-RU" sz="1600" i="1" dirty="0" smtClean="0">
                <a:latin typeface="Cambria" panose="02040503050406030204" pitchFamily="18" charset="0"/>
                <a:cs typeface="Rockwell Nova" panose="02060503020205020403" charset="0"/>
              </a:rPr>
              <a:t> </a:t>
            </a:r>
            <a:endParaRPr lang="ru-RU" sz="1600" i="1" dirty="0">
              <a:latin typeface="Cambria" panose="02040503050406030204" pitchFamily="18" charset="0"/>
              <a:cs typeface="Rockwell Nova" panose="02060503020205020403" charset="0"/>
            </a:endParaRPr>
          </a:p>
        </p:txBody>
      </p:sp>
      <p:pic>
        <p:nvPicPr>
          <p:cNvPr id="7" name="Google Shape;221;g604131d69f_0_137"/>
          <p:cNvPicPr preferRelativeResize="0"/>
          <p:nvPr/>
        </p:nvPicPr>
        <p:blipFill rotWithShape="1">
          <a:blip r:embed="rId4"/>
          <a:srcRect/>
          <a:stretch>
            <a:fillRect/>
          </a:stretch>
        </p:blipFill>
        <p:spPr>
          <a:xfrm>
            <a:off x="395250" y="4447481"/>
            <a:ext cx="892294" cy="407568"/>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2099</Words>
  <Application>Microsoft Office PowerPoint</Application>
  <PresentationFormat>Экран (16:9)</PresentationFormat>
  <Paragraphs>581</Paragraphs>
  <Slides>33</Slides>
  <Notes>32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33</vt:i4>
      </vt:variant>
    </vt:vector>
  </HeadingPairs>
  <TitlesOfParts>
    <vt:vector size="43" baseType="lpstr">
      <vt:lpstr>Cambria</vt:lpstr>
      <vt:lpstr>SimSun</vt:lpstr>
      <vt:lpstr>Arial</vt:lpstr>
      <vt:lpstr>Roboto</vt:lpstr>
      <vt:lpstr>Calibri</vt:lpstr>
      <vt:lpstr>font168</vt:lpstr>
      <vt:lpstr>Roboto Black</vt:lpstr>
      <vt:lpstr>Roboto Light</vt:lpstr>
      <vt:lpstr>Rockwell Nova</vt:lpstr>
      <vt:lpstr>Тема Office</vt:lpstr>
      <vt:lpstr>Презентация PowerPoint</vt:lpstr>
      <vt:lpstr>   Who we are </vt:lpstr>
      <vt:lpstr>Goals of the research</vt:lpstr>
      <vt:lpstr>Development results of Central Asian  and South Caucasian countries  economy for 25 years</vt:lpstr>
      <vt:lpstr>Geography of the study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Investment appeal map of  Central Asian  and South Caucasian countries </vt:lpstr>
      <vt:lpstr>Kazakhstan №1</vt:lpstr>
      <vt:lpstr>Uzbekistan№2-3</vt:lpstr>
      <vt:lpstr>Azerbaijan №2-3</vt:lpstr>
      <vt:lpstr>Грузия №4</vt:lpstr>
      <vt:lpstr>Kyrgystan №5 </vt:lpstr>
      <vt:lpstr>Armenia №6</vt:lpstr>
      <vt:lpstr>Tajikistan №7</vt:lpstr>
      <vt:lpstr>Turkmenistan №8</vt:lpstr>
      <vt:lpstr>Services</vt:lpstr>
      <vt:lpstr>Contact details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Дмитриева Галина</dc:creator>
  <cp:lastModifiedBy>stas pritchin</cp:lastModifiedBy>
  <cp:revision>50</cp:revision>
  <dcterms:created xsi:type="dcterms:W3CDTF">2020-03-11T21:21:00Z</dcterms:created>
  <dcterms:modified xsi:type="dcterms:W3CDTF">2020-04-03T12:17:14Z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