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4" r:id="rId9"/>
    <p:sldId id="272" r:id="rId10"/>
    <p:sldId id="271" r:id="rId11"/>
    <p:sldId id="273" r:id="rId12"/>
    <p:sldId id="274" r:id="rId13"/>
    <p:sldId id="275" r:id="rId14"/>
    <p:sldId id="276" r:id="rId15"/>
    <p:sldId id="278" r:id="rId16"/>
    <p:sldId id="279" r:id="rId17"/>
    <p:sldId id="277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66" r:id="rId30"/>
    <p:sldId id="267" r:id="rId31"/>
    <p:sldId id="26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0B2F2-A4D2-49B5-9000-CAFF6A199E9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D6FD63-C390-4DE7-8314-9B5B8322C0EC}">
      <dgm:prSet phldrT="[Текст]" custT="1"/>
      <dgm:spPr/>
      <dgm:t>
        <a:bodyPr/>
        <a:lstStyle/>
        <a:p>
          <a:r>
            <a:rPr lang="ru-RU" sz="2800" i="1" dirty="0" smtClean="0">
              <a:solidFill>
                <a:srgbClr val="002346"/>
              </a:solidFill>
              <a:latin typeface="Cambria" pitchFamily="18" charset="0"/>
            </a:rPr>
            <a:t>1. </a:t>
          </a:r>
          <a:r>
            <a:rPr lang="fr-FR" sz="2800" i="1" baseline="0" dirty="0" smtClean="0">
              <a:solidFill>
                <a:srgbClr val="002346"/>
              </a:solidFill>
              <a:latin typeface="Cambria" pitchFamily="18" charset="0"/>
            </a:rPr>
            <a:t>Kazakhstan</a:t>
          </a:r>
          <a:endParaRPr lang="ru-RU" sz="2800" i="1" dirty="0">
            <a:solidFill>
              <a:srgbClr val="002346"/>
            </a:solidFill>
            <a:latin typeface="Cambria" pitchFamily="18" charset="0"/>
          </a:endParaRPr>
        </a:p>
      </dgm:t>
    </dgm:pt>
    <dgm:pt modelId="{06BAF546-15D9-4C8D-9C84-1B7C1C5B937B}" type="parTrans" cxnId="{DE06AD3F-E7B3-4B5C-A637-69F42900382C}">
      <dgm:prSet/>
      <dgm:spPr/>
      <dgm:t>
        <a:bodyPr/>
        <a:lstStyle/>
        <a:p>
          <a:endParaRPr lang="ru-RU"/>
        </a:p>
      </dgm:t>
    </dgm:pt>
    <dgm:pt modelId="{1A546C73-2643-4738-9CB8-4F2F18F0E472}" type="sibTrans" cxnId="{DE06AD3F-E7B3-4B5C-A637-69F42900382C}">
      <dgm:prSet/>
      <dgm:spPr/>
      <dgm:t>
        <a:bodyPr/>
        <a:lstStyle/>
        <a:p>
          <a:endParaRPr lang="ru-RU"/>
        </a:p>
      </dgm:t>
    </dgm:pt>
    <dgm:pt modelId="{488C58BF-2240-4A0A-9548-4469982B890E}">
      <dgm:prSet phldrT="[Текст]" custT="1"/>
      <dgm:spPr/>
      <dgm:t>
        <a:bodyPr/>
        <a:lstStyle/>
        <a:p>
          <a:r>
            <a:rPr lang="ru-RU" sz="2800" i="1" dirty="0" smtClean="0">
              <a:solidFill>
                <a:srgbClr val="002346"/>
              </a:solidFill>
              <a:latin typeface="Cambria" pitchFamily="18" charset="0"/>
            </a:rPr>
            <a:t>2. </a:t>
          </a:r>
          <a:r>
            <a:rPr lang="fr-FR" sz="2800" i="1" dirty="0" smtClean="0">
              <a:solidFill>
                <a:srgbClr val="002346"/>
              </a:solidFill>
              <a:latin typeface="Cambria" pitchFamily="18" charset="0"/>
            </a:rPr>
            <a:t>Azerbaijan</a:t>
          </a:r>
          <a:endParaRPr lang="ru-RU" sz="2800" i="1" dirty="0">
            <a:solidFill>
              <a:srgbClr val="002346"/>
            </a:solidFill>
            <a:latin typeface="Cambria" pitchFamily="18" charset="0"/>
          </a:endParaRPr>
        </a:p>
      </dgm:t>
    </dgm:pt>
    <dgm:pt modelId="{6BC5750B-D782-40E8-ADCD-6F293E233095}" type="parTrans" cxnId="{293F2C39-C88E-471C-A6B5-0AAFBD9209CD}">
      <dgm:prSet/>
      <dgm:spPr/>
      <dgm:t>
        <a:bodyPr/>
        <a:lstStyle/>
        <a:p>
          <a:endParaRPr lang="ru-RU"/>
        </a:p>
      </dgm:t>
    </dgm:pt>
    <dgm:pt modelId="{ED4E466C-CAC4-414E-B30F-E74A000D1CAC}" type="sibTrans" cxnId="{293F2C39-C88E-471C-A6B5-0AAFBD9209CD}">
      <dgm:prSet/>
      <dgm:spPr/>
      <dgm:t>
        <a:bodyPr/>
        <a:lstStyle/>
        <a:p>
          <a:endParaRPr lang="ru-RU"/>
        </a:p>
      </dgm:t>
    </dgm:pt>
    <dgm:pt modelId="{7C388178-C410-4496-937E-AE039EE82E86}">
      <dgm:prSet phldrT="[Текст]" custT="1"/>
      <dgm:spPr/>
      <dgm:t>
        <a:bodyPr/>
        <a:lstStyle/>
        <a:p>
          <a:r>
            <a:rPr lang="ru-RU" sz="2800" i="1" dirty="0" smtClean="0">
              <a:solidFill>
                <a:srgbClr val="002346"/>
              </a:solidFill>
              <a:latin typeface="Cambria" pitchFamily="18" charset="0"/>
            </a:rPr>
            <a:t>3. </a:t>
          </a:r>
          <a:r>
            <a:rPr lang="fr-FR" sz="2800" i="1" dirty="0" smtClean="0">
              <a:solidFill>
                <a:srgbClr val="002346"/>
              </a:solidFill>
              <a:latin typeface="Cambria" pitchFamily="18" charset="0"/>
            </a:rPr>
            <a:t>Uzbekistan</a:t>
          </a:r>
          <a:endParaRPr lang="ru-RU" sz="2800" i="1" dirty="0">
            <a:solidFill>
              <a:srgbClr val="002346"/>
            </a:solidFill>
            <a:latin typeface="Cambria" pitchFamily="18" charset="0"/>
          </a:endParaRPr>
        </a:p>
      </dgm:t>
    </dgm:pt>
    <dgm:pt modelId="{D7687518-4266-4D6D-B9D0-B908B5931D8A}" type="parTrans" cxnId="{473208D1-F4A2-4903-84C3-BC8F0DDF3027}">
      <dgm:prSet/>
      <dgm:spPr/>
      <dgm:t>
        <a:bodyPr/>
        <a:lstStyle/>
        <a:p>
          <a:endParaRPr lang="ru-RU"/>
        </a:p>
      </dgm:t>
    </dgm:pt>
    <dgm:pt modelId="{2AFD4079-C2B0-46D9-9218-FC91AF780524}" type="sibTrans" cxnId="{473208D1-F4A2-4903-84C3-BC8F0DDF3027}">
      <dgm:prSet/>
      <dgm:spPr/>
      <dgm:t>
        <a:bodyPr/>
        <a:lstStyle/>
        <a:p>
          <a:endParaRPr lang="ru-RU"/>
        </a:p>
      </dgm:t>
    </dgm:pt>
    <dgm:pt modelId="{FD7CBFD9-6BD4-4F59-B0F1-657D8BACFFDA}">
      <dgm:prSet custT="1"/>
      <dgm:spPr/>
      <dgm:t>
        <a:bodyPr/>
        <a:lstStyle/>
        <a:p>
          <a:r>
            <a:rPr lang="ru-RU" sz="2800" i="1" dirty="0" smtClean="0">
              <a:solidFill>
                <a:srgbClr val="002346"/>
              </a:solidFill>
              <a:latin typeface="Cambria" pitchFamily="18" charset="0"/>
            </a:rPr>
            <a:t>4. </a:t>
          </a:r>
          <a:r>
            <a:rPr lang="fr-FR" sz="2800" i="1" dirty="0" smtClean="0">
              <a:solidFill>
                <a:srgbClr val="002346"/>
              </a:solidFill>
              <a:latin typeface="Cambria" pitchFamily="18" charset="0"/>
            </a:rPr>
            <a:t>Georgia</a:t>
          </a:r>
          <a:endParaRPr lang="ru-RU" sz="2800" i="1" dirty="0">
            <a:solidFill>
              <a:srgbClr val="002346"/>
            </a:solidFill>
            <a:latin typeface="Cambria" pitchFamily="18" charset="0"/>
          </a:endParaRPr>
        </a:p>
      </dgm:t>
    </dgm:pt>
    <dgm:pt modelId="{76840D3F-E42D-45AE-B078-6DD4F47665CD}" type="parTrans" cxnId="{22E3C6BE-603A-49E0-A42F-5E3F0621878C}">
      <dgm:prSet/>
      <dgm:spPr/>
      <dgm:t>
        <a:bodyPr/>
        <a:lstStyle/>
        <a:p>
          <a:endParaRPr lang="ru-RU"/>
        </a:p>
      </dgm:t>
    </dgm:pt>
    <dgm:pt modelId="{EBF73B80-705F-4859-BD65-6CF6F44E3C62}" type="sibTrans" cxnId="{22E3C6BE-603A-49E0-A42F-5E3F0621878C}">
      <dgm:prSet/>
      <dgm:spPr/>
      <dgm:t>
        <a:bodyPr/>
        <a:lstStyle/>
        <a:p>
          <a:endParaRPr lang="ru-RU"/>
        </a:p>
      </dgm:t>
    </dgm:pt>
    <dgm:pt modelId="{E9D24F0D-71C2-4EF6-9AB1-FF17ACC7F3F7}">
      <dgm:prSet custT="1"/>
      <dgm:spPr/>
      <dgm:t>
        <a:bodyPr/>
        <a:lstStyle/>
        <a:p>
          <a:r>
            <a:rPr lang="ru-RU" sz="2800" i="1" dirty="0" smtClean="0">
              <a:solidFill>
                <a:srgbClr val="002346"/>
              </a:solidFill>
              <a:latin typeface="Cambria" pitchFamily="18" charset="0"/>
            </a:rPr>
            <a:t>5.</a:t>
          </a:r>
          <a:r>
            <a:rPr lang="en-US" sz="2800" i="1" dirty="0" smtClean="0">
              <a:solidFill>
                <a:srgbClr val="002346"/>
              </a:solidFill>
              <a:latin typeface="Cambria" pitchFamily="18" charset="0"/>
            </a:rPr>
            <a:t> </a:t>
          </a:r>
          <a:r>
            <a:rPr lang="fr-FR" sz="2800" i="1" baseline="0" dirty="0" smtClean="0">
              <a:solidFill>
                <a:srgbClr val="002346"/>
              </a:solidFill>
              <a:latin typeface="Cambria" pitchFamily="18" charset="0"/>
            </a:rPr>
            <a:t>Kyrgyzstan</a:t>
          </a:r>
          <a:endParaRPr lang="ru-RU" sz="2800" i="1" dirty="0">
            <a:solidFill>
              <a:srgbClr val="002346"/>
            </a:solidFill>
            <a:latin typeface="Cambria" pitchFamily="18" charset="0"/>
          </a:endParaRPr>
        </a:p>
      </dgm:t>
    </dgm:pt>
    <dgm:pt modelId="{D4A12C46-4942-4A3E-82A3-37EF06FC1090}" type="parTrans" cxnId="{3F235992-5BBE-4F17-B279-F9376603C891}">
      <dgm:prSet/>
      <dgm:spPr/>
      <dgm:t>
        <a:bodyPr/>
        <a:lstStyle/>
        <a:p>
          <a:endParaRPr lang="ru-RU"/>
        </a:p>
      </dgm:t>
    </dgm:pt>
    <dgm:pt modelId="{80969441-07A9-42C9-A40E-5B5A4190E4B1}" type="sibTrans" cxnId="{3F235992-5BBE-4F17-B279-F9376603C891}">
      <dgm:prSet/>
      <dgm:spPr/>
      <dgm:t>
        <a:bodyPr/>
        <a:lstStyle/>
        <a:p>
          <a:endParaRPr lang="ru-RU"/>
        </a:p>
      </dgm:t>
    </dgm:pt>
    <dgm:pt modelId="{41D91CEE-4150-4AA3-9AE4-B88A4C2923EC}">
      <dgm:prSet custT="1"/>
      <dgm:spPr/>
      <dgm:t>
        <a:bodyPr/>
        <a:lstStyle/>
        <a:p>
          <a:r>
            <a:rPr lang="ru-RU" sz="2800" i="1" dirty="0" smtClean="0">
              <a:solidFill>
                <a:srgbClr val="002346"/>
              </a:solidFill>
            </a:rPr>
            <a:t>6</a:t>
          </a:r>
          <a:r>
            <a:rPr lang="ru-RU" sz="2800" i="1" dirty="0" smtClean="0">
              <a:solidFill>
                <a:srgbClr val="002346"/>
              </a:solidFill>
              <a:latin typeface="Cambria" pitchFamily="18" charset="0"/>
            </a:rPr>
            <a:t>. </a:t>
          </a:r>
          <a:r>
            <a:rPr lang="fr-FR" sz="2800" i="1" baseline="0" dirty="0" smtClean="0">
              <a:solidFill>
                <a:srgbClr val="002346"/>
              </a:solidFill>
              <a:latin typeface="Cambria" pitchFamily="18" charset="0"/>
            </a:rPr>
            <a:t>Armenia</a:t>
          </a:r>
          <a:endParaRPr lang="ru-RU" sz="2800" i="1" dirty="0">
            <a:solidFill>
              <a:srgbClr val="002346"/>
            </a:solidFill>
            <a:latin typeface="Cambria" pitchFamily="18" charset="0"/>
          </a:endParaRPr>
        </a:p>
      </dgm:t>
    </dgm:pt>
    <dgm:pt modelId="{1E730601-8784-402E-99FB-7DC10398DD36}" type="parTrans" cxnId="{885A5BA8-1001-4505-A800-BD81704C3C88}">
      <dgm:prSet/>
      <dgm:spPr/>
      <dgm:t>
        <a:bodyPr/>
        <a:lstStyle/>
        <a:p>
          <a:endParaRPr lang="ru-RU"/>
        </a:p>
      </dgm:t>
    </dgm:pt>
    <dgm:pt modelId="{B93BD467-C549-4AF3-8787-90150104618F}" type="sibTrans" cxnId="{885A5BA8-1001-4505-A800-BD81704C3C88}">
      <dgm:prSet/>
      <dgm:spPr/>
      <dgm:t>
        <a:bodyPr/>
        <a:lstStyle/>
        <a:p>
          <a:endParaRPr lang="ru-RU"/>
        </a:p>
      </dgm:t>
    </dgm:pt>
    <dgm:pt modelId="{2C033025-AFF6-4181-9E90-C3DC1861E32C}">
      <dgm:prSet custT="1"/>
      <dgm:spPr/>
      <dgm:t>
        <a:bodyPr/>
        <a:lstStyle/>
        <a:p>
          <a:r>
            <a:rPr lang="ru-RU" sz="2800" i="1" dirty="0" smtClean="0">
              <a:solidFill>
                <a:srgbClr val="002346"/>
              </a:solidFill>
              <a:latin typeface="Cambria" pitchFamily="18" charset="0"/>
            </a:rPr>
            <a:t>7. </a:t>
          </a:r>
          <a:r>
            <a:rPr lang="fr-FR" sz="2800" i="1" dirty="0" smtClean="0">
              <a:solidFill>
                <a:srgbClr val="002346"/>
              </a:solidFill>
              <a:latin typeface="Cambria" pitchFamily="18" charset="0"/>
            </a:rPr>
            <a:t>Tajikistan</a:t>
          </a:r>
          <a:endParaRPr lang="ru-RU" sz="2800" i="1" dirty="0">
            <a:solidFill>
              <a:srgbClr val="002346"/>
            </a:solidFill>
            <a:latin typeface="Cambria" pitchFamily="18" charset="0"/>
          </a:endParaRPr>
        </a:p>
      </dgm:t>
    </dgm:pt>
    <dgm:pt modelId="{2654BBFE-97FD-4CFC-B1A0-4BEEB4F6EE00}" type="parTrans" cxnId="{1EAE0B17-A583-4D0E-BC6B-FD5D41E3F8B4}">
      <dgm:prSet/>
      <dgm:spPr/>
      <dgm:t>
        <a:bodyPr/>
        <a:lstStyle/>
        <a:p>
          <a:endParaRPr lang="ru-RU"/>
        </a:p>
      </dgm:t>
    </dgm:pt>
    <dgm:pt modelId="{2A940432-566D-4D0F-9D05-68D9BAEC480D}" type="sibTrans" cxnId="{1EAE0B17-A583-4D0E-BC6B-FD5D41E3F8B4}">
      <dgm:prSet/>
      <dgm:spPr/>
      <dgm:t>
        <a:bodyPr/>
        <a:lstStyle/>
        <a:p>
          <a:endParaRPr lang="ru-RU"/>
        </a:p>
      </dgm:t>
    </dgm:pt>
    <dgm:pt modelId="{25D69650-4359-486C-A870-7698AC591E57}">
      <dgm:prSet custT="1"/>
      <dgm:spPr/>
      <dgm:t>
        <a:bodyPr/>
        <a:lstStyle/>
        <a:p>
          <a:r>
            <a:rPr lang="ru-RU" sz="2800" i="1" dirty="0" smtClean="0">
              <a:solidFill>
                <a:srgbClr val="002346"/>
              </a:solidFill>
              <a:latin typeface="Cambria" pitchFamily="18" charset="0"/>
            </a:rPr>
            <a:t>8. </a:t>
          </a:r>
          <a:r>
            <a:rPr lang="fr-FR" sz="2800" i="1" dirty="0" smtClean="0">
              <a:solidFill>
                <a:srgbClr val="002346"/>
              </a:solidFill>
              <a:latin typeface="Cambria" pitchFamily="18" charset="0"/>
            </a:rPr>
            <a:t>Turkmenistan</a:t>
          </a:r>
          <a:endParaRPr lang="ru-RU" sz="2800" i="1" dirty="0">
            <a:solidFill>
              <a:srgbClr val="002346"/>
            </a:solidFill>
            <a:latin typeface="Cambria" pitchFamily="18" charset="0"/>
          </a:endParaRPr>
        </a:p>
      </dgm:t>
    </dgm:pt>
    <dgm:pt modelId="{AFE495F2-2919-44CC-A046-C144CDEAB319}" type="parTrans" cxnId="{1A6EAAC5-04D9-4D39-9D88-4CD76127169C}">
      <dgm:prSet/>
      <dgm:spPr/>
      <dgm:t>
        <a:bodyPr/>
        <a:lstStyle/>
        <a:p>
          <a:endParaRPr lang="ru-RU"/>
        </a:p>
      </dgm:t>
    </dgm:pt>
    <dgm:pt modelId="{D9BCA5D6-A10F-4296-9EC2-105F782B7BB0}" type="sibTrans" cxnId="{1A6EAAC5-04D9-4D39-9D88-4CD76127169C}">
      <dgm:prSet/>
      <dgm:spPr/>
      <dgm:t>
        <a:bodyPr/>
        <a:lstStyle/>
        <a:p>
          <a:endParaRPr lang="ru-RU"/>
        </a:p>
      </dgm:t>
    </dgm:pt>
    <dgm:pt modelId="{B57C1B11-BC19-446A-92CE-06CDAF13943D}" type="pres">
      <dgm:prSet presAssocID="{B3D0B2F2-A4D2-49B5-9000-CAFF6A199E9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968BE53-F22C-4E34-8EC8-E05B8B0E4BE8}" type="pres">
      <dgm:prSet presAssocID="{B3D0B2F2-A4D2-49B5-9000-CAFF6A199E99}" presName="pyramid" presStyleLbl="node1" presStyleIdx="0" presStyleCnt="1" custScaleX="121000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7F311497-7C29-4DAB-B504-80553BC6CD1E}" type="pres">
      <dgm:prSet presAssocID="{B3D0B2F2-A4D2-49B5-9000-CAFF6A199E99}" presName="theList" presStyleCnt="0"/>
      <dgm:spPr/>
    </dgm:pt>
    <dgm:pt modelId="{CC4FF034-8643-4D00-B1C8-162750D5432B}" type="pres">
      <dgm:prSet presAssocID="{BAD6FD63-C390-4DE7-8314-9B5B8322C0EC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51E56-3FFF-4513-B42B-1827D43373F1}" type="pres">
      <dgm:prSet presAssocID="{BAD6FD63-C390-4DE7-8314-9B5B8322C0EC}" presName="aSpace" presStyleCnt="0"/>
      <dgm:spPr/>
    </dgm:pt>
    <dgm:pt modelId="{42DAEBF8-7CED-4DC9-9629-1A8E897390F2}" type="pres">
      <dgm:prSet presAssocID="{488C58BF-2240-4A0A-9548-4469982B890E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8F547-97D3-4E92-9966-F502D79C3795}" type="pres">
      <dgm:prSet presAssocID="{488C58BF-2240-4A0A-9548-4469982B890E}" presName="aSpace" presStyleCnt="0"/>
      <dgm:spPr/>
    </dgm:pt>
    <dgm:pt modelId="{C5EAA081-F20C-464C-BBCD-B47ADB68C5B7}" type="pres">
      <dgm:prSet presAssocID="{7C388178-C410-4496-937E-AE039EE82E86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E4B2E-A192-4ECA-8C92-82EBCBBF0D8D}" type="pres">
      <dgm:prSet presAssocID="{7C388178-C410-4496-937E-AE039EE82E86}" presName="aSpace" presStyleCnt="0"/>
      <dgm:spPr/>
    </dgm:pt>
    <dgm:pt modelId="{6760E42A-5239-4C45-B399-1E9DAE15659C}" type="pres">
      <dgm:prSet presAssocID="{FD7CBFD9-6BD4-4F59-B0F1-657D8BACFFDA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C0009-10DD-4729-B930-0A12BD31C18F}" type="pres">
      <dgm:prSet presAssocID="{FD7CBFD9-6BD4-4F59-B0F1-657D8BACFFDA}" presName="aSpace" presStyleCnt="0"/>
      <dgm:spPr/>
    </dgm:pt>
    <dgm:pt modelId="{7F86E367-5862-4B9F-96BE-9A99096F4211}" type="pres">
      <dgm:prSet presAssocID="{E9D24F0D-71C2-4EF6-9AB1-FF17ACC7F3F7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D1A46-DA2C-4E62-80FE-E4615B60A41F}" type="pres">
      <dgm:prSet presAssocID="{E9D24F0D-71C2-4EF6-9AB1-FF17ACC7F3F7}" presName="aSpace" presStyleCnt="0"/>
      <dgm:spPr/>
    </dgm:pt>
    <dgm:pt modelId="{DF3D41CA-7105-4FBC-9091-82C663E561CD}" type="pres">
      <dgm:prSet presAssocID="{41D91CEE-4150-4AA3-9AE4-B88A4C2923EC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93327-DFB3-434C-9B03-B312F0F5B9B6}" type="pres">
      <dgm:prSet presAssocID="{41D91CEE-4150-4AA3-9AE4-B88A4C2923EC}" presName="aSpace" presStyleCnt="0"/>
      <dgm:spPr/>
    </dgm:pt>
    <dgm:pt modelId="{AB064AE5-32AD-4945-8649-5092F6EBF23D}" type="pres">
      <dgm:prSet presAssocID="{2C033025-AFF6-4181-9E90-C3DC1861E32C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31CB8-E60F-4A33-ADF2-1346AE8DF5A6}" type="pres">
      <dgm:prSet presAssocID="{2C033025-AFF6-4181-9E90-C3DC1861E32C}" presName="aSpace" presStyleCnt="0"/>
      <dgm:spPr/>
    </dgm:pt>
    <dgm:pt modelId="{F9888077-F127-4F70-AE5C-B20E9CBB9529}" type="pres">
      <dgm:prSet presAssocID="{25D69650-4359-486C-A870-7698AC591E57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85607-857C-4662-A56C-D283F1E0520D}" type="pres">
      <dgm:prSet presAssocID="{25D69650-4359-486C-A870-7698AC591E57}" presName="aSpace" presStyleCnt="0"/>
      <dgm:spPr/>
    </dgm:pt>
  </dgm:ptLst>
  <dgm:cxnLst>
    <dgm:cxn modelId="{22E3C6BE-603A-49E0-A42F-5E3F0621878C}" srcId="{B3D0B2F2-A4D2-49B5-9000-CAFF6A199E99}" destId="{FD7CBFD9-6BD4-4F59-B0F1-657D8BACFFDA}" srcOrd="3" destOrd="0" parTransId="{76840D3F-E42D-45AE-B078-6DD4F47665CD}" sibTransId="{EBF73B80-705F-4859-BD65-6CF6F44E3C62}"/>
    <dgm:cxn modelId="{1A6EAAC5-04D9-4D39-9D88-4CD76127169C}" srcId="{B3D0B2F2-A4D2-49B5-9000-CAFF6A199E99}" destId="{25D69650-4359-486C-A870-7698AC591E57}" srcOrd="7" destOrd="0" parTransId="{AFE495F2-2919-44CC-A046-C144CDEAB319}" sibTransId="{D9BCA5D6-A10F-4296-9EC2-105F782B7BB0}"/>
    <dgm:cxn modelId="{FB31BD86-1CC8-4BD8-BAF5-1D3B2364D453}" type="presOf" srcId="{B3D0B2F2-A4D2-49B5-9000-CAFF6A199E99}" destId="{B57C1B11-BC19-446A-92CE-06CDAF13943D}" srcOrd="0" destOrd="0" presId="urn:microsoft.com/office/officeart/2005/8/layout/pyramid2"/>
    <dgm:cxn modelId="{209CCB04-AAF0-4ACB-812C-F16B4DD3AA75}" type="presOf" srcId="{41D91CEE-4150-4AA3-9AE4-B88A4C2923EC}" destId="{DF3D41CA-7105-4FBC-9091-82C663E561CD}" srcOrd="0" destOrd="0" presId="urn:microsoft.com/office/officeart/2005/8/layout/pyramid2"/>
    <dgm:cxn modelId="{8DFB0FFB-25C3-4C4F-A62F-0F33164334AD}" type="presOf" srcId="{E9D24F0D-71C2-4EF6-9AB1-FF17ACC7F3F7}" destId="{7F86E367-5862-4B9F-96BE-9A99096F4211}" srcOrd="0" destOrd="0" presId="urn:microsoft.com/office/officeart/2005/8/layout/pyramid2"/>
    <dgm:cxn modelId="{9E3EE822-2CA8-4AE1-8669-0FC5EC0E7B39}" type="presOf" srcId="{25D69650-4359-486C-A870-7698AC591E57}" destId="{F9888077-F127-4F70-AE5C-B20E9CBB9529}" srcOrd="0" destOrd="0" presId="urn:microsoft.com/office/officeart/2005/8/layout/pyramid2"/>
    <dgm:cxn modelId="{D6C8D0E5-6175-49DC-91C9-DFA67202D137}" type="presOf" srcId="{BAD6FD63-C390-4DE7-8314-9B5B8322C0EC}" destId="{CC4FF034-8643-4D00-B1C8-162750D5432B}" srcOrd="0" destOrd="0" presId="urn:microsoft.com/office/officeart/2005/8/layout/pyramid2"/>
    <dgm:cxn modelId="{293F2C39-C88E-471C-A6B5-0AAFBD9209CD}" srcId="{B3D0B2F2-A4D2-49B5-9000-CAFF6A199E99}" destId="{488C58BF-2240-4A0A-9548-4469982B890E}" srcOrd="1" destOrd="0" parTransId="{6BC5750B-D782-40E8-ADCD-6F293E233095}" sibTransId="{ED4E466C-CAC4-414E-B30F-E74A000D1CAC}"/>
    <dgm:cxn modelId="{5BCEA6DA-2D5C-4D23-800F-78AE92E62D05}" type="presOf" srcId="{488C58BF-2240-4A0A-9548-4469982B890E}" destId="{42DAEBF8-7CED-4DC9-9629-1A8E897390F2}" srcOrd="0" destOrd="0" presId="urn:microsoft.com/office/officeart/2005/8/layout/pyramid2"/>
    <dgm:cxn modelId="{1EAE0B17-A583-4D0E-BC6B-FD5D41E3F8B4}" srcId="{B3D0B2F2-A4D2-49B5-9000-CAFF6A199E99}" destId="{2C033025-AFF6-4181-9E90-C3DC1861E32C}" srcOrd="6" destOrd="0" parTransId="{2654BBFE-97FD-4CFC-B1A0-4BEEB4F6EE00}" sibTransId="{2A940432-566D-4D0F-9D05-68D9BAEC480D}"/>
    <dgm:cxn modelId="{535C9DFB-0647-45A0-BBD2-CA61D02941A4}" type="presOf" srcId="{FD7CBFD9-6BD4-4F59-B0F1-657D8BACFFDA}" destId="{6760E42A-5239-4C45-B399-1E9DAE15659C}" srcOrd="0" destOrd="0" presId="urn:microsoft.com/office/officeart/2005/8/layout/pyramid2"/>
    <dgm:cxn modelId="{DE06AD3F-E7B3-4B5C-A637-69F42900382C}" srcId="{B3D0B2F2-A4D2-49B5-9000-CAFF6A199E99}" destId="{BAD6FD63-C390-4DE7-8314-9B5B8322C0EC}" srcOrd="0" destOrd="0" parTransId="{06BAF546-15D9-4C8D-9C84-1B7C1C5B937B}" sibTransId="{1A546C73-2643-4738-9CB8-4F2F18F0E472}"/>
    <dgm:cxn modelId="{DFE13C03-DF31-4B46-9AF9-8E853F1F23DA}" type="presOf" srcId="{7C388178-C410-4496-937E-AE039EE82E86}" destId="{C5EAA081-F20C-464C-BBCD-B47ADB68C5B7}" srcOrd="0" destOrd="0" presId="urn:microsoft.com/office/officeart/2005/8/layout/pyramid2"/>
    <dgm:cxn modelId="{885A5BA8-1001-4505-A800-BD81704C3C88}" srcId="{B3D0B2F2-A4D2-49B5-9000-CAFF6A199E99}" destId="{41D91CEE-4150-4AA3-9AE4-B88A4C2923EC}" srcOrd="5" destOrd="0" parTransId="{1E730601-8784-402E-99FB-7DC10398DD36}" sibTransId="{B93BD467-C549-4AF3-8787-90150104618F}"/>
    <dgm:cxn modelId="{3F235992-5BBE-4F17-B279-F9376603C891}" srcId="{B3D0B2F2-A4D2-49B5-9000-CAFF6A199E99}" destId="{E9D24F0D-71C2-4EF6-9AB1-FF17ACC7F3F7}" srcOrd="4" destOrd="0" parTransId="{D4A12C46-4942-4A3E-82A3-37EF06FC1090}" sibTransId="{80969441-07A9-42C9-A40E-5B5A4190E4B1}"/>
    <dgm:cxn modelId="{5C0FB350-32F9-4033-AA1C-12863D6F760F}" type="presOf" srcId="{2C033025-AFF6-4181-9E90-C3DC1861E32C}" destId="{AB064AE5-32AD-4945-8649-5092F6EBF23D}" srcOrd="0" destOrd="0" presId="urn:microsoft.com/office/officeart/2005/8/layout/pyramid2"/>
    <dgm:cxn modelId="{473208D1-F4A2-4903-84C3-BC8F0DDF3027}" srcId="{B3D0B2F2-A4D2-49B5-9000-CAFF6A199E99}" destId="{7C388178-C410-4496-937E-AE039EE82E86}" srcOrd="2" destOrd="0" parTransId="{D7687518-4266-4D6D-B9D0-B908B5931D8A}" sibTransId="{2AFD4079-C2B0-46D9-9218-FC91AF780524}"/>
    <dgm:cxn modelId="{1BCC4F12-2017-4070-982C-C79F025AB5D6}" type="presParOf" srcId="{B57C1B11-BC19-446A-92CE-06CDAF13943D}" destId="{C968BE53-F22C-4E34-8EC8-E05B8B0E4BE8}" srcOrd="0" destOrd="0" presId="urn:microsoft.com/office/officeart/2005/8/layout/pyramid2"/>
    <dgm:cxn modelId="{85C00C5A-0FF7-430F-9AB3-5406898E8A4F}" type="presParOf" srcId="{B57C1B11-BC19-446A-92CE-06CDAF13943D}" destId="{7F311497-7C29-4DAB-B504-80553BC6CD1E}" srcOrd="1" destOrd="0" presId="urn:microsoft.com/office/officeart/2005/8/layout/pyramid2"/>
    <dgm:cxn modelId="{43C271A4-715A-4A7C-9AD4-A5DFB3687117}" type="presParOf" srcId="{7F311497-7C29-4DAB-B504-80553BC6CD1E}" destId="{CC4FF034-8643-4D00-B1C8-162750D5432B}" srcOrd="0" destOrd="0" presId="urn:microsoft.com/office/officeart/2005/8/layout/pyramid2"/>
    <dgm:cxn modelId="{1D2FF22B-F717-49FE-B0BC-97CBE9E17D0C}" type="presParOf" srcId="{7F311497-7C29-4DAB-B504-80553BC6CD1E}" destId="{3F951E56-3FFF-4513-B42B-1827D43373F1}" srcOrd="1" destOrd="0" presId="urn:microsoft.com/office/officeart/2005/8/layout/pyramid2"/>
    <dgm:cxn modelId="{FF5DAACE-A1A9-44DE-946F-285CF891E707}" type="presParOf" srcId="{7F311497-7C29-4DAB-B504-80553BC6CD1E}" destId="{42DAEBF8-7CED-4DC9-9629-1A8E897390F2}" srcOrd="2" destOrd="0" presId="urn:microsoft.com/office/officeart/2005/8/layout/pyramid2"/>
    <dgm:cxn modelId="{3ADF8DA4-D15B-467D-8D64-86BFF70D4EDD}" type="presParOf" srcId="{7F311497-7C29-4DAB-B504-80553BC6CD1E}" destId="{F878F547-97D3-4E92-9966-F502D79C3795}" srcOrd="3" destOrd="0" presId="urn:microsoft.com/office/officeart/2005/8/layout/pyramid2"/>
    <dgm:cxn modelId="{EFB6F77C-534B-4F61-8FFD-E180A31A5703}" type="presParOf" srcId="{7F311497-7C29-4DAB-B504-80553BC6CD1E}" destId="{C5EAA081-F20C-464C-BBCD-B47ADB68C5B7}" srcOrd="4" destOrd="0" presId="urn:microsoft.com/office/officeart/2005/8/layout/pyramid2"/>
    <dgm:cxn modelId="{F1D7C5A1-1F9E-4061-B4AC-BAAB3213815D}" type="presParOf" srcId="{7F311497-7C29-4DAB-B504-80553BC6CD1E}" destId="{8A9E4B2E-A192-4ECA-8C92-82EBCBBF0D8D}" srcOrd="5" destOrd="0" presId="urn:microsoft.com/office/officeart/2005/8/layout/pyramid2"/>
    <dgm:cxn modelId="{738C6B05-E163-4872-BD45-2A1A92FD63C4}" type="presParOf" srcId="{7F311497-7C29-4DAB-B504-80553BC6CD1E}" destId="{6760E42A-5239-4C45-B399-1E9DAE15659C}" srcOrd="6" destOrd="0" presId="urn:microsoft.com/office/officeart/2005/8/layout/pyramid2"/>
    <dgm:cxn modelId="{FC422736-2A0D-4E14-A124-59C2C4D365F0}" type="presParOf" srcId="{7F311497-7C29-4DAB-B504-80553BC6CD1E}" destId="{017C0009-10DD-4729-B930-0A12BD31C18F}" srcOrd="7" destOrd="0" presId="urn:microsoft.com/office/officeart/2005/8/layout/pyramid2"/>
    <dgm:cxn modelId="{60524115-0E19-4B49-9098-31A313A76494}" type="presParOf" srcId="{7F311497-7C29-4DAB-B504-80553BC6CD1E}" destId="{7F86E367-5862-4B9F-96BE-9A99096F4211}" srcOrd="8" destOrd="0" presId="urn:microsoft.com/office/officeart/2005/8/layout/pyramid2"/>
    <dgm:cxn modelId="{797D60A0-72B4-42EA-A7CF-545947A13AB6}" type="presParOf" srcId="{7F311497-7C29-4DAB-B504-80553BC6CD1E}" destId="{56DD1A46-DA2C-4E62-80FE-E4615B60A41F}" srcOrd="9" destOrd="0" presId="urn:microsoft.com/office/officeart/2005/8/layout/pyramid2"/>
    <dgm:cxn modelId="{2143622A-0470-4169-A561-D8F7F6989821}" type="presParOf" srcId="{7F311497-7C29-4DAB-B504-80553BC6CD1E}" destId="{DF3D41CA-7105-4FBC-9091-82C663E561CD}" srcOrd="10" destOrd="0" presId="urn:microsoft.com/office/officeart/2005/8/layout/pyramid2"/>
    <dgm:cxn modelId="{B7E60711-8BDF-4C81-B510-54926DF74209}" type="presParOf" srcId="{7F311497-7C29-4DAB-B504-80553BC6CD1E}" destId="{65993327-DFB3-434C-9B03-B312F0F5B9B6}" srcOrd="11" destOrd="0" presId="urn:microsoft.com/office/officeart/2005/8/layout/pyramid2"/>
    <dgm:cxn modelId="{8BC5D538-E5B0-48FE-AA9F-66E8FF49F7F5}" type="presParOf" srcId="{7F311497-7C29-4DAB-B504-80553BC6CD1E}" destId="{AB064AE5-32AD-4945-8649-5092F6EBF23D}" srcOrd="12" destOrd="0" presId="urn:microsoft.com/office/officeart/2005/8/layout/pyramid2"/>
    <dgm:cxn modelId="{3D64C446-6BC0-462D-B73C-DF0DB7F27CC4}" type="presParOf" srcId="{7F311497-7C29-4DAB-B504-80553BC6CD1E}" destId="{B4031CB8-E60F-4A33-ADF2-1346AE8DF5A6}" srcOrd="13" destOrd="0" presId="urn:microsoft.com/office/officeart/2005/8/layout/pyramid2"/>
    <dgm:cxn modelId="{E511A608-4168-4888-A713-1AC603F0603F}" type="presParOf" srcId="{7F311497-7C29-4DAB-B504-80553BC6CD1E}" destId="{F9888077-F127-4F70-AE5C-B20E9CBB9529}" srcOrd="14" destOrd="0" presId="urn:microsoft.com/office/officeart/2005/8/layout/pyramid2"/>
    <dgm:cxn modelId="{5797A3BF-9BB0-461B-B27F-A0C3D5A70640}" type="presParOf" srcId="{7F311497-7C29-4DAB-B504-80553BC6CD1E}" destId="{9B085607-857C-4662-A56C-D283F1E0520D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EA06-07C0-4D70-BE3D-AE5542E0F5F1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C0C79-EC4E-4CB8-A5A0-3E54FF827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8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C0C79-EC4E-4CB8-A5A0-3E54FF827C3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3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657998-0752-4D20-888C-59FDC020E5D6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95042-5ECF-42F5-A134-5FACF97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853" y="869123"/>
            <a:ext cx="9665170" cy="33172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Investment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appeal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map of  Central Asian </a:t>
            </a:r>
            <a:b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</a:b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and South Caucasian countries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9" y="229826"/>
            <a:ext cx="4075472" cy="1861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3685" y="5115201"/>
            <a:ext cx="6681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346"/>
                </a:solidFill>
                <a:latin typeface="Cambria" panose="02040503050406030204" pitchFamily="18" charset="0"/>
              </a:rPr>
              <a:t>Expert Center for Eurasian Development</a:t>
            </a:r>
            <a:r>
              <a:rPr lang="ru-RU" sz="2400" dirty="0" smtClean="0">
                <a:solidFill>
                  <a:srgbClr val="002346"/>
                </a:solidFill>
                <a:latin typeface="Cambria" panose="02040503050406030204" pitchFamily="18" charset="0"/>
              </a:rPr>
              <a:t> - </a:t>
            </a:r>
            <a:r>
              <a:rPr lang="en-US" sz="2400" dirty="0" smtClean="0">
                <a:solidFill>
                  <a:srgbClr val="002346"/>
                </a:solidFill>
                <a:latin typeface="Cambria" panose="02040503050406030204" pitchFamily="18" charset="0"/>
              </a:rPr>
              <a:t>ECED</a:t>
            </a:r>
          </a:p>
          <a:p>
            <a:endParaRPr lang="ru-RU" sz="2400" dirty="0" smtClean="0">
              <a:solidFill>
                <a:srgbClr val="002346"/>
              </a:solidFill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</a:rPr>
              <a:t>2017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Final rating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030393"/>
              </p:ext>
            </p:extLst>
          </p:nvPr>
        </p:nvGraphicFramePr>
        <p:xfrm>
          <a:off x="1188721" y="1476102"/>
          <a:ext cx="10823756" cy="493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51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59948" y="881745"/>
            <a:ext cx="4668295" cy="477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Kazakhstan </a:t>
            </a:r>
            <a:r>
              <a:rPr lang="en-US" sz="2000" dirty="0" smtClean="0">
                <a:latin typeface="Cambria" pitchFamily="18" charset="0"/>
              </a:rPr>
              <a:t>took the first place in our rating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 smtClean="0">
                <a:latin typeface="Cambria" pitchFamily="18" charset="0"/>
              </a:rPr>
              <a:t>His strong sides are</a:t>
            </a:r>
            <a:r>
              <a:rPr lang="ru-RU" sz="2000" dirty="0" smtClean="0">
                <a:latin typeface="Cambria" pitchFamily="18" charset="0"/>
              </a:rPr>
              <a:t>: </a:t>
            </a:r>
            <a:r>
              <a:rPr lang="en-US" sz="2000" dirty="0" smtClean="0">
                <a:latin typeface="Cambria" pitchFamily="18" charset="0"/>
              </a:rPr>
              <a:t>serious economic potential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fr-FR" sz="2000" dirty="0" smtClean="0">
                <a:latin typeface="Cambria" pitchFamily="18" charset="0"/>
              </a:rPr>
              <a:t>capacious </a:t>
            </a:r>
            <a:r>
              <a:rPr lang="fr-FR" sz="2000" dirty="0">
                <a:latin typeface="Cambria" pitchFamily="18" charset="0"/>
              </a:rPr>
              <a:t>market</a:t>
            </a:r>
            <a:r>
              <a:rPr lang="ru-RU" sz="2000" dirty="0" smtClean="0">
                <a:latin typeface="Cambria" pitchFamily="18" charset="0"/>
              </a:rPr>
              <a:t>(17 </a:t>
            </a:r>
            <a:r>
              <a:rPr lang="en-US" sz="2000" dirty="0" smtClean="0">
                <a:latin typeface="Cambria" pitchFamily="18" charset="0"/>
              </a:rPr>
              <a:t>million people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+ </a:t>
            </a:r>
            <a:r>
              <a:rPr lang="en-US" sz="2000" dirty="0" smtClean="0">
                <a:latin typeface="Cambria" pitchFamily="18" charset="0"/>
              </a:rPr>
              <a:t>markets of EAEU countries</a:t>
            </a:r>
            <a:r>
              <a:rPr lang="ru-RU" sz="2000" dirty="0" smtClean="0">
                <a:latin typeface="Cambria" pitchFamily="18" charset="0"/>
              </a:rPr>
              <a:t>), </a:t>
            </a:r>
            <a:r>
              <a:rPr lang="en-US" sz="2000" dirty="0" smtClean="0">
                <a:latin typeface="Cambria" pitchFamily="18" charset="0"/>
              </a:rPr>
              <a:t>a legal </a:t>
            </a:r>
            <a:r>
              <a:rPr lang="en-US" sz="2000" dirty="0">
                <a:latin typeface="Cambria" pitchFamily="18" charset="0"/>
              </a:rPr>
              <a:t>framework focused on attracting investors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complex of programs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for the development of non-oil economy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and creation of favorable conditions for investments in these spheres.</a:t>
            </a:r>
            <a:r>
              <a:rPr lang="ru-RU" sz="2000" dirty="0" smtClean="0">
                <a:latin typeface="Cambria" pitchFamily="18" charset="0"/>
              </a:rPr>
              <a:t> 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Characteristics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Kazakhstan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№1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46" y="3341230"/>
            <a:ext cx="5458511" cy="2598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8243" y="1694270"/>
            <a:ext cx="6176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The outlook </a:t>
            </a:r>
            <a:r>
              <a:rPr lang="en-US" sz="2000" dirty="0">
                <a:latin typeface="Cambria" pitchFamily="18" charset="0"/>
              </a:rPr>
              <a:t>for Kazakhstan will be rather negative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because in the near or medium term there will be a transit of power.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591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29173" y="459982"/>
            <a:ext cx="10375594" cy="735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Characteristics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Azerbaijan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№2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1366745" y="875610"/>
            <a:ext cx="4668295" cy="4440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Azerbaijan</a:t>
            </a:r>
            <a:r>
              <a:rPr lang="en-US" sz="2000" dirty="0" smtClean="0">
                <a:latin typeface="Cambria" pitchFamily="18" charset="0"/>
              </a:rPr>
              <a:t> took the second place with the help of their </a:t>
            </a:r>
            <a:r>
              <a:rPr lang="fr-FR" sz="2000" dirty="0">
                <a:latin typeface="Cambria" pitchFamily="18" charset="0"/>
              </a:rPr>
              <a:t>s</a:t>
            </a:r>
            <a:r>
              <a:rPr lang="fr-FR" sz="2000" dirty="0" smtClean="0">
                <a:latin typeface="Cambria" pitchFamily="18" charset="0"/>
              </a:rPr>
              <a:t>ignificant </a:t>
            </a:r>
            <a:r>
              <a:rPr lang="fr-FR" sz="2000" dirty="0">
                <a:latin typeface="Cambria" pitchFamily="18" charset="0"/>
              </a:rPr>
              <a:t>resource </a:t>
            </a:r>
            <a:r>
              <a:rPr lang="fr-FR" sz="2000" dirty="0" smtClean="0">
                <a:latin typeface="Cambria" pitchFamily="18" charset="0"/>
              </a:rPr>
              <a:t>potential</a:t>
            </a:r>
            <a:r>
              <a:rPr lang="en-US" sz="2000" dirty="0" smtClean="0">
                <a:latin typeface="Cambria" pitchFamily="18" charset="0"/>
              </a:rPr>
              <a:t>, good transport accessibility and transit opportunities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relatively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fr-FR" sz="2000" dirty="0">
                <a:latin typeface="Cambria" pitchFamily="18" charset="0"/>
              </a:rPr>
              <a:t>capacious market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(9,5 </a:t>
            </a:r>
            <a:r>
              <a:rPr lang="en-US" sz="2000" dirty="0" smtClean="0">
                <a:latin typeface="Cambria" pitchFamily="18" charset="0"/>
              </a:rPr>
              <a:t>million people</a:t>
            </a:r>
            <a:r>
              <a:rPr lang="ru-RU" sz="2000" dirty="0" smtClean="0">
                <a:latin typeface="Cambria" pitchFamily="18" charset="0"/>
              </a:rPr>
              <a:t>), </a:t>
            </a:r>
            <a:r>
              <a:rPr lang="en-US" sz="2000" dirty="0" smtClean="0">
                <a:latin typeface="Cambria" pitchFamily="18" charset="0"/>
              </a:rPr>
              <a:t>oriented on access to 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e</a:t>
            </a:r>
            <a:r>
              <a:rPr lang="en-US" sz="2000" dirty="0" smtClean="0">
                <a:latin typeface="Cambria" pitchFamily="18" charset="0"/>
              </a:rPr>
              <a:t>conomic </a:t>
            </a:r>
            <a:r>
              <a:rPr lang="en-US" sz="2000" dirty="0">
                <a:latin typeface="Cambria" pitchFamily="18" charset="0"/>
              </a:rPr>
              <a:t>policy, as well as </a:t>
            </a:r>
            <a:r>
              <a:rPr lang="en-US" sz="2000" dirty="0" smtClean="0">
                <a:latin typeface="Cambria" pitchFamily="18" charset="0"/>
              </a:rPr>
              <a:t>to a </a:t>
            </a:r>
            <a:r>
              <a:rPr lang="en-US" sz="2000" dirty="0">
                <a:latin typeface="Cambria" pitchFamily="18" charset="0"/>
              </a:rPr>
              <a:t>set </a:t>
            </a:r>
            <a:r>
              <a:rPr lang="en-US" sz="2000" dirty="0" smtClean="0">
                <a:latin typeface="Cambria" pitchFamily="18" charset="0"/>
              </a:rPr>
              <a:t>of </a:t>
            </a:r>
            <a:r>
              <a:rPr lang="en-US" sz="2000" dirty="0">
                <a:latin typeface="Cambria" pitchFamily="18" charset="0"/>
              </a:rPr>
              <a:t>measures </a:t>
            </a:r>
            <a:r>
              <a:rPr lang="en-US" sz="2000" dirty="0" smtClean="0">
                <a:latin typeface="Cambria" pitchFamily="18" charset="0"/>
              </a:rPr>
              <a:t>of economic reformation, diversification and creation of its attractiveness for foreign investors.</a:t>
            </a:r>
            <a:r>
              <a:rPr lang="ru-RU" sz="200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8243" y="1668145"/>
            <a:ext cx="6176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The outlook </a:t>
            </a:r>
            <a:r>
              <a:rPr lang="en-US" sz="2000" dirty="0" smtClean="0">
                <a:latin typeface="Cambria" pitchFamily="18" charset="0"/>
              </a:rPr>
              <a:t>of invest-climate of Azerbaijan will be negative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due to the high possibility </a:t>
            </a:r>
            <a:r>
              <a:rPr lang="en-US" sz="2000" dirty="0">
                <a:latin typeface="Cambria" pitchFamily="18" charset="0"/>
              </a:rPr>
              <a:t>of </a:t>
            </a:r>
            <a:r>
              <a:rPr lang="en-US" sz="2000" dirty="0" smtClean="0">
                <a:latin typeface="Cambria" pitchFamily="18" charset="0"/>
              </a:rPr>
              <a:t>escalation </a:t>
            </a:r>
            <a:r>
              <a:rPr lang="en-US" sz="2000" dirty="0">
                <a:latin typeface="Cambria" pitchFamily="18" charset="0"/>
              </a:rPr>
              <a:t>of the conflict in Nagorno-Karabakh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and also due to the risks of socio-economic tension growth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  <a:p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67" y="3193773"/>
            <a:ext cx="5504452" cy="27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29173" y="459982"/>
            <a:ext cx="10375594" cy="735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Characteristics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Uzbekistan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№3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1418491" y="930250"/>
            <a:ext cx="5398479" cy="5254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Uzbekistan </a:t>
            </a:r>
            <a:r>
              <a:rPr lang="en-US" sz="2000" dirty="0" smtClean="0">
                <a:latin typeface="Cambria" pitchFamily="18" charset="0"/>
              </a:rPr>
              <a:t>took the third place in our rating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with  the capacious interior market</a:t>
            </a:r>
            <a:r>
              <a:rPr lang="ru-RU" sz="2000" dirty="0" smtClean="0">
                <a:latin typeface="Cambria" pitchFamily="18" charset="0"/>
              </a:rPr>
              <a:t> (</a:t>
            </a:r>
            <a:r>
              <a:rPr lang="en-US" sz="2000" dirty="0" smtClean="0">
                <a:latin typeface="Cambria" pitchFamily="18" charset="0"/>
              </a:rPr>
              <a:t>more than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30 </a:t>
            </a:r>
            <a:r>
              <a:rPr lang="en-US" sz="2000" dirty="0" smtClean="0">
                <a:latin typeface="Cambria" pitchFamily="18" charset="0"/>
              </a:rPr>
              <a:t>million people</a:t>
            </a:r>
            <a:r>
              <a:rPr lang="ru-RU" sz="2000" dirty="0" smtClean="0">
                <a:latin typeface="Cambria" pitchFamily="18" charset="0"/>
              </a:rPr>
              <a:t>)</a:t>
            </a:r>
            <a:r>
              <a:rPr lang="en-US" sz="2000" dirty="0" smtClean="0">
                <a:latin typeface="Cambria" pitchFamily="18" charset="0"/>
              </a:rPr>
              <a:t>,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diversified economy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personal resource base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political stability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 smtClean="0">
                <a:latin typeface="Cambria" pitchFamily="18" charset="0"/>
              </a:rPr>
              <a:t>Besides, there is a huge amount of plans for system reform </a:t>
            </a:r>
            <a:r>
              <a:rPr lang="en-US" sz="2000" dirty="0">
                <a:latin typeface="Cambria" pitchFamily="18" charset="0"/>
              </a:rPr>
              <a:t>of the economy of the republic and creation of favorable conditions for </a:t>
            </a:r>
            <a:r>
              <a:rPr lang="en-US" sz="2000" dirty="0" smtClean="0">
                <a:latin typeface="Cambria" pitchFamily="18" charset="0"/>
              </a:rPr>
              <a:t>investors outlined by the new president </a:t>
            </a:r>
            <a:r>
              <a:rPr lang="en-US" sz="2000" dirty="0" err="1" smtClean="0">
                <a:latin typeface="Cambria" pitchFamily="18" charset="0"/>
              </a:rPr>
              <a:t>S.Mirzieev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 smtClean="0">
                <a:latin typeface="Cambria" pitchFamily="18" charset="0"/>
              </a:rPr>
              <a:t>At the same time there is </a:t>
            </a:r>
            <a:r>
              <a:rPr lang="en-US" sz="2000" dirty="0">
                <a:latin typeface="Cambria" pitchFamily="18" charset="0"/>
              </a:rPr>
              <a:t>a </a:t>
            </a:r>
            <a:r>
              <a:rPr lang="en-US" sz="2000" dirty="0" smtClean="0">
                <a:latin typeface="Cambria" pitchFamily="18" charset="0"/>
              </a:rPr>
              <a:t>strong </a:t>
            </a:r>
            <a:r>
              <a:rPr lang="en-US" sz="2000" dirty="0">
                <a:latin typeface="Cambria" pitchFamily="18" charset="0"/>
              </a:rPr>
              <a:t>government interference in the economy, the non-liberalized currency market, violations of investors' and </a:t>
            </a:r>
            <a:r>
              <a:rPr lang="en-US" sz="2000" dirty="0" smtClean="0">
                <a:latin typeface="Cambria" pitchFamily="18" charset="0"/>
              </a:rPr>
              <a:t>entrepreneurs’ rights,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969" y="1684167"/>
            <a:ext cx="53750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corruption </a:t>
            </a:r>
            <a:r>
              <a:rPr lang="en-US" sz="2000" dirty="0">
                <a:latin typeface="Cambria" pitchFamily="18" charset="0"/>
              </a:rPr>
              <a:t>and bureaucracy, </a:t>
            </a:r>
            <a:r>
              <a:rPr lang="en-US" sz="2000" dirty="0" smtClean="0">
                <a:latin typeface="Cambria" pitchFamily="18" charset="0"/>
              </a:rPr>
              <a:t>social </a:t>
            </a:r>
            <a:r>
              <a:rPr lang="en-US" sz="2000" dirty="0">
                <a:latin typeface="Cambria" pitchFamily="18" charset="0"/>
              </a:rPr>
              <a:t>contradictions, low purchasing power of the population</a:t>
            </a:r>
            <a:r>
              <a:rPr lang="ru-RU" sz="2000" dirty="0" smtClean="0">
                <a:latin typeface="Cambria" pitchFamily="18" charset="0"/>
              </a:rPr>
              <a:t>. </a:t>
            </a:r>
            <a:endParaRPr lang="ru-RU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Given the government's stated plans </a:t>
            </a:r>
            <a:r>
              <a:rPr lang="en-US" sz="2000" b="1" dirty="0" smtClean="0">
                <a:latin typeface="Cambria" pitchFamily="18" charset="0"/>
              </a:rPr>
              <a:t>the outlook</a:t>
            </a:r>
            <a:r>
              <a:rPr lang="en-US" sz="2000" dirty="0" smtClean="0">
                <a:latin typeface="Cambria" pitchFamily="18" charset="0"/>
              </a:rPr>
              <a:t> for Uzbekistan will be positive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9" y="3892729"/>
            <a:ext cx="5113460" cy="22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29173" y="459982"/>
            <a:ext cx="10375594" cy="735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Characteristics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Georgia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№4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1588815" y="378832"/>
            <a:ext cx="5228155" cy="6348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Georgia </a:t>
            </a:r>
            <a:r>
              <a:rPr lang="en-US" sz="2000" dirty="0" smtClean="0">
                <a:latin typeface="Cambria" pitchFamily="18" charset="0"/>
              </a:rPr>
              <a:t>took the fourth place with</a:t>
            </a:r>
            <a:r>
              <a:rPr lang="ru-RU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its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favorable conditions for doing business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>
                <a:latin typeface="Cambria" pitchFamily="18" charset="0"/>
              </a:rPr>
              <a:t>advantageous transit location, </a:t>
            </a:r>
            <a:r>
              <a:rPr lang="en-US" sz="2000" dirty="0" smtClean="0">
                <a:latin typeface="Cambria" pitchFamily="18" charset="0"/>
              </a:rPr>
              <a:t>relatively </a:t>
            </a:r>
            <a:r>
              <a:rPr lang="en-US" sz="2000" dirty="0">
                <a:latin typeface="Cambria" pitchFamily="18" charset="0"/>
              </a:rPr>
              <a:t>diversified economy, 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sufficiently skilled labor force, strengthening economic and migration links with the </a:t>
            </a:r>
            <a:r>
              <a:rPr lang="en-US" sz="2000" dirty="0" smtClean="0">
                <a:latin typeface="Cambria" pitchFamily="18" charset="0"/>
              </a:rPr>
              <a:t>EU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>
                <a:latin typeface="Cambria" pitchFamily="18" charset="0"/>
              </a:rPr>
              <a:t>At the same </a:t>
            </a:r>
            <a:r>
              <a:rPr lang="en-US" sz="2000" dirty="0" smtClean="0">
                <a:latin typeface="Cambria" pitchFamily="18" charset="0"/>
              </a:rPr>
              <a:t>time Georgia has deep structure problems in economy due to the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severance of relations with traditional economic partners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presence </a:t>
            </a:r>
            <a:r>
              <a:rPr lang="en-US" sz="2000" dirty="0">
                <a:latin typeface="Cambria" pitchFamily="18" charset="0"/>
              </a:rPr>
              <a:t>of unresolved foreign policy disputes</a:t>
            </a:r>
            <a:r>
              <a:rPr lang="ru-RU" sz="2000" dirty="0" smtClean="0">
                <a:latin typeface="Cambria" pitchFamily="18" charset="0"/>
              </a:rPr>
              <a:t> (</a:t>
            </a:r>
            <a:r>
              <a:rPr lang="en-US" sz="2000" dirty="0" smtClean="0">
                <a:latin typeface="Cambria" pitchFamily="18" charset="0"/>
              </a:rPr>
              <a:t>situation with </a:t>
            </a:r>
            <a:r>
              <a:rPr lang="fr-FR" sz="2000" dirty="0">
                <a:latin typeface="Cambria" pitchFamily="18" charset="0"/>
              </a:rPr>
              <a:t>Abkhazia and South Ossetia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conflict with Russia</a:t>
            </a:r>
            <a:r>
              <a:rPr lang="ru-RU" sz="2000" dirty="0" smtClean="0">
                <a:latin typeface="Cambria" pitchFamily="18" charset="0"/>
              </a:rPr>
              <a:t>), </a:t>
            </a:r>
            <a:r>
              <a:rPr lang="fr-FR" sz="2000" dirty="0" smtClean="0">
                <a:latin typeface="Cambria" pitchFamily="18" charset="0"/>
              </a:rPr>
              <a:t>poor </a:t>
            </a:r>
            <a:r>
              <a:rPr lang="fr-FR" sz="2000" dirty="0">
                <a:latin typeface="Cambria" pitchFamily="18" charset="0"/>
              </a:rPr>
              <a:t>resource provision</a:t>
            </a:r>
            <a:r>
              <a:rPr lang="ru-RU" sz="2000" dirty="0" smtClean="0">
                <a:latin typeface="Cambria" pitchFamily="18" charset="0"/>
              </a:rPr>
              <a:t>,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2914" y="1676333"/>
            <a:ext cx="5279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low production </a:t>
            </a:r>
            <a:r>
              <a:rPr lang="en-US" sz="2000" dirty="0">
                <a:latin typeface="Cambria" pitchFamily="18" charset="0"/>
              </a:rPr>
              <a:t>efficiency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risks of social protests</a:t>
            </a:r>
            <a:r>
              <a:rPr lang="ru-RU" sz="2000" dirty="0" smtClean="0">
                <a:latin typeface="Cambria" pitchFamily="18" charset="0"/>
              </a:rPr>
              <a:t>.  </a:t>
            </a:r>
            <a:r>
              <a:rPr lang="en-US" sz="2000" b="1" dirty="0" smtClean="0">
                <a:latin typeface="Cambria" pitchFamily="18" charset="0"/>
              </a:rPr>
              <a:t>The outlook </a:t>
            </a:r>
            <a:r>
              <a:rPr lang="en-US" sz="2000" dirty="0" smtClean="0">
                <a:latin typeface="Cambria" pitchFamily="18" charset="0"/>
              </a:rPr>
              <a:t>of invest-climate of Georgia is going to be neutral,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which means that there will be no serious climate changes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  <a:p>
            <a:endParaRPr lang="ru-RU" sz="2000" dirty="0">
              <a:latin typeface="Cambria" pitchFamily="18" charset="0"/>
            </a:endParaRPr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54" y="3566158"/>
            <a:ext cx="4815709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29173" y="459982"/>
            <a:ext cx="10375594" cy="735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Characteristics: Kyrgyzstan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№5</a:t>
            </a:r>
          </a:p>
        </p:txBody>
      </p:sp>
      <p:sp>
        <p:nvSpPr>
          <p:cNvPr id="9" name="Объект 5"/>
          <p:cNvSpPr>
            <a:spLocks noGrp="1"/>
          </p:cNvSpPr>
          <p:nvPr>
            <p:ph idx="1"/>
          </p:nvPr>
        </p:nvSpPr>
        <p:spPr>
          <a:xfrm>
            <a:off x="1377462" y="535583"/>
            <a:ext cx="5310721" cy="6622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Kyrgyzstan</a:t>
            </a:r>
            <a:r>
              <a:rPr lang="en-US" sz="2000" dirty="0" smtClean="0">
                <a:latin typeface="Cambria" pitchFamily="18" charset="0"/>
              </a:rPr>
              <a:t> took the fifth place in our </a:t>
            </a:r>
            <a:r>
              <a:rPr lang="en-US" sz="2000" dirty="0">
                <a:latin typeface="Cambria" pitchFamily="18" charset="0"/>
              </a:rPr>
              <a:t>rating </a:t>
            </a:r>
            <a:r>
              <a:rPr lang="en-US" sz="2000" dirty="0" smtClean="0">
                <a:latin typeface="Cambria" pitchFamily="18" charset="0"/>
              </a:rPr>
              <a:t>with </a:t>
            </a:r>
            <a:r>
              <a:rPr lang="en-US" sz="2000" dirty="0">
                <a:latin typeface="Cambria" pitchFamily="18" charset="0"/>
              </a:rPr>
              <a:t>relatively liberal </a:t>
            </a:r>
            <a:r>
              <a:rPr lang="en-US" sz="2000" dirty="0" smtClean="0">
                <a:latin typeface="Cambria" pitchFamily="18" charset="0"/>
              </a:rPr>
              <a:t>legislation and </a:t>
            </a:r>
            <a:r>
              <a:rPr lang="en-US" sz="2000" dirty="0">
                <a:latin typeface="Cambria" pitchFamily="18" charset="0"/>
              </a:rPr>
              <a:t>the authorities' actions to create favorable conditions for investments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 smtClean="0">
                <a:latin typeface="Cambria" pitchFamily="18" charset="0"/>
              </a:rPr>
              <a:t>The republic is full of inexpensive </a:t>
            </a:r>
            <a:r>
              <a:rPr lang="en-US" sz="2000" dirty="0">
                <a:latin typeface="Cambria" pitchFamily="18" charset="0"/>
              </a:rPr>
              <a:t>labor, favorable conditions for </a:t>
            </a:r>
            <a:r>
              <a:rPr lang="en-US" sz="2000" dirty="0" smtClean="0">
                <a:latin typeface="Cambria" pitchFamily="18" charset="0"/>
              </a:rPr>
              <a:t>agriculture</a:t>
            </a:r>
            <a:r>
              <a:rPr lang="en-US" sz="2000" dirty="0">
                <a:latin typeface="Cambria" pitchFamily="18" charset="0"/>
              </a:rPr>
              <a:t>, light industry and </a:t>
            </a:r>
            <a:r>
              <a:rPr lang="en-US" sz="2000" dirty="0" smtClean="0">
                <a:latin typeface="Cambria" pitchFamily="18" charset="0"/>
              </a:rPr>
              <a:t>tourism development. Kyrgyzstan is also a participant </a:t>
            </a:r>
            <a:r>
              <a:rPr lang="en-US" sz="2000" dirty="0">
                <a:latin typeface="Cambria" pitchFamily="18" charset="0"/>
              </a:rPr>
              <a:t>of the country in the work of the </a:t>
            </a:r>
            <a:r>
              <a:rPr lang="en-US" sz="2000" dirty="0" smtClean="0">
                <a:latin typeface="Cambria" pitchFamily="18" charset="0"/>
              </a:rPr>
              <a:t>EAEU in </a:t>
            </a:r>
            <a:r>
              <a:rPr lang="en-US" sz="2000" dirty="0">
                <a:latin typeface="Cambria" pitchFamily="18" charset="0"/>
              </a:rPr>
              <a:t>entering the unified </a:t>
            </a:r>
            <a:r>
              <a:rPr lang="en-US" sz="2000" dirty="0" smtClean="0">
                <a:latin typeface="Cambria" pitchFamily="18" charset="0"/>
              </a:rPr>
              <a:t>association market. At the same </a:t>
            </a:r>
            <a:r>
              <a:rPr lang="en-US" sz="2000" dirty="0">
                <a:latin typeface="Cambria" pitchFamily="18" charset="0"/>
              </a:rPr>
              <a:t>time </a:t>
            </a:r>
            <a:r>
              <a:rPr lang="en-US" sz="2000" dirty="0" smtClean="0">
                <a:latin typeface="Cambria" pitchFamily="18" charset="0"/>
              </a:rPr>
              <a:t>the interference </a:t>
            </a:r>
            <a:r>
              <a:rPr lang="en-US" sz="2000" dirty="0">
                <a:latin typeface="Cambria" pitchFamily="18" charset="0"/>
              </a:rPr>
              <a:t>of the state in the economy, has a number of serious precedents of creating difficulties for foreign investors in the implementation of projects in the republic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a multiple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6970" y="1691970"/>
            <a:ext cx="5187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r</a:t>
            </a:r>
            <a:r>
              <a:rPr lang="en-US" sz="2000" dirty="0" smtClean="0">
                <a:latin typeface="Cambria" pitchFamily="18" charset="0"/>
              </a:rPr>
              <a:t>evision of early agreements with foreign investors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fr-FR" sz="2000" dirty="0" smtClean="0">
                <a:latin typeface="Cambria" pitchFamily="18" charset="0"/>
              </a:rPr>
              <a:t>lack </a:t>
            </a:r>
            <a:r>
              <a:rPr lang="fr-FR" sz="2000" dirty="0">
                <a:latin typeface="Cambria" pitchFamily="18" charset="0"/>
              </a:rPr>
              <a:t>of political continuity</a:t>
            </a:r>
            <a:r>
              <a:rPr lang="ru-RU" sz="2000" dirty="0" smtClean="0">
                <a:latin typeface="Cambria" pitchFamily="18" charset="0"/>
              </a:rPr>
              <a:t>,</a:t>
            </a:r>
            <a:endParaRPr lang="ru-RU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High risks of political instability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the </a:t>
            </a:r>
            <a:r>
              <a:rPr lang="fr-FR" sz="2000" dirty="0" smtClean="0">
                <a:latin typeface="Cambria" pitchFamily="18" charset="0"/>
              </a:rPr>
              <a:t>spread </a:t>
            </a:r>
            <a:r>
              <a:rPr lang="fr-FR" sz="2000" dirty="0">
                <a:latin typeface="Cambria" pitchFamily="18" charset="0"/>
              </a:rPr>
              <a:t>of Islamist ideology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narrowness </a:t>
            </a:r>
            <a:r>
              <a:rPr lang="en-US" sz="2000" dirty="0">
                <a:latin typeface="Cambria" pitchFamily="18" charset="0"/>
              </a:rPr>
              <a:t>of the internal market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low labor qualification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b="1" dirty="0" smtClean="0">
                <a:latin typeface="Cambria" pitchFamily="18" charset="0"/>
              </a:rPr>
              <a:t>The outlook </a:t>
            </a:r>
            <a:r>
              <a:rPr lang="en-US" sz="2000" dirty="0" smtClean="0">
                <a:latin typeface="Cambria" pitchFamily="18" charset="0"/>
              </a:rPr>
              <a:t>for Kyrgyzstan will be negative due to the forthcoming elections in 2017 and 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current uncertainty </a:t>
            </a:r>
            <a:r>
              <a:rPr lang="en-US" sz="2000" dirty="0">
                <a:latin typeface="Cambria" pitchFamily="18" charset="0"/>
              </a:rPr>
              <a:t>of the future political force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  <a:p>
            <a:endParaRPr lang="ru-RU" sz="2000" dirty="0"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5195"/>
          <a:stretch/>
        </p:blipFill>
        <p:spPr>
          <a:xfrm>
            <a:off x="6838079" y="4462851"/>
            <a:ext cx="4983810" cy="21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29173" y="459982"/>
            <a:ext cx="10375594" cy="735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Characteristics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Armenia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№6</a:t>
            </a:r>
          </a:p>
        </p:txBody>
      </p:sp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1366745" y="1162996"/>
            <a:ext cx="4668295" cy="4440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Armenia</a:t>
            </a:r>
            <a:r>
              <a:rPr lang="en-US" sz="2000" dirty="0" smtClean="0">
                <a:latin typeface="Cambria" pitchFamily="18" charset="0"/>
              </a:rPr>
              <a:t> took the sixth place in our rating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with its relatively diversified economy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fr-FR" sz="2000" dirty="0" smtClean="0">
                <a:latin typeface="Cambria" pitchFamily="18" charset="0"/>
              </a:rPr>
              <a:t>sufficiently </a:t>
            </a:r>
            <a:r>
              <a:rPr lang="fr-FR" sz="2000" dirty="0">
                <a:latin typeface="Cambria" pitchFamily="18" charset="0"/>
              </a:rPr>
              <a:t>qualified </a:t>
            </a:r>
            <a:r>
              <a:rPr lang="en-US" sz="2000" dirty="0" smtClean="0">
                <a:latin typeface="Cambria" pitchFamily="18" charset="0"/>
              </a:rPr>
              <a:t>labor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relatively favorable invest-climate.</a:t>
            </a:r>
            <a:r>
              <a:rPr lang="ru-RU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At the same time there are some high foreign policy risks for the republic</a:t>
            </a:r>
            <a:r>
              <a:rPr lang="ru-RU" sz="2000" dirty="0" smtClean="0">
                <a:latin typeface="Cambria" pitchFamily="18" charset="0"/>
              </a:rPr>
              <a:t> (</a:t>
            </a:r>
            <a:r>
              <a:rPr lang="en-US" sz="2000" dirty="0" smtClean="0">
                <a:latin typeface="Cambria" pitchFamily="18" charset="0"/>
              </a:rPr>
              <a:t>threat </a:t>
            </a:r>
            <a:r>
              <a:rPr lang="en-US" sz="2000" dirty="0">
                <a:latin typeface="Cambria" pitchFamily="18" charset="0"/>
              </a:rPr>
              <a:t>of armed conflict with Azerbaijan</a:t>
            </a:r>
            <a:r>
              <a:rPr lang="ru-RU" sz="2000" dirty="0" smtClean="0">
                <a:latin typeface="Cambria" pitchFamily="18" charset="0"/>
              </a:rPr>
              <a:t>), </a:t>
            </a:r>
            <a:r>
              <a:rPr lang="en-US" sz="2000" dirty="0" smtClean="0">
                <a:latin typeface="Cambria" pitchFamily="18" charset="0"/>
              </a:rPr>
              <a:t>we also need to </a:t>
            </a:r>
            <a:r>
              <a:rPr lang="en-US" sz="2000" dirty="0">
                <a:latin typeface="Cambria" pitchFamily="18" charset="0"/>
              </a:rPr>
              <a:t>figure </a:t>
            </a:r>
            <a:r>
              <a:rPr lang="en-US" sz="2000" dirty="0" smtClean="0">
                <a:latin typeface="Cambria" pitchFamily="18" charset="0"/>
              </a:rPr>
              <a:t>the transport </a:t>
            </a:r>
            <a:r>
              <a:rPr lang="en-US" sz="2000" dirty="0">
                <a:latin typeface="Cambria" pitchFamily="18" charset="0"/>
              </a:rPr>
              <a:t>blockade, insignificant resource base, the presence of social contradictions and </a:t>
            </a:r>
            <a:r>
              <a:rPr lang="en-US" sz="2000" dirty="0" smtClean="0">
                <a:latin typeface="Cambria" pitchFamily="18" charset="0"/>
              </a:rPr>
              <a:t>risks </a:t>
            </a:r>
            <a:r>
              <a:rPr lang="en-US" sz="2000" dirty="0">
                <a:latin typeface="Cambria" pitchFamily="18" charset="0"/>
              </a:rPr>
              <a:t>of political destabilization</a:t>
            </a:r>
            <a:r>
              <a:rPr lang="ru-RU" sz="2000" dirty="0" smtClean="0">
                <a:latin typeface="Cambria" pitchFamily="18" charset="0"/>
              </a:rPr>
              <a:t>.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8243" y="1668145"/>
            <a:ext cx="617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The outlook </a:t>
            </a:r>
            <a:r>
              <a:rPr lang="en-US" sz="2000" dirty="0" smtClean="0">
                <a:latin typeface="Cambria" pitchFamily="18" charset="0"/>
              </a:rPr>
              <a:t>of invest-climate of Armenia is negative.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43" y="2418269"/>
            <a:ext cx="5876524" cy="29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29173" y="459982"/>
            <a:ext cx="10375594" cy="735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Characteristics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Tajikistan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№7</a:t>
            </a:r>
          </a:p>
        </p:txBody>
      </p:sp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1366745" y="1319752"/>
            <a:ext cx="4668295" cy="44409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Tajikistan</a:t>
            </a:r>
            <a:r>
              <a:rPr lang="ru-RU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took the seventh place in our rating with inexpensive labor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the presence of 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a number of minerals and favorable climate for the agriculture development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 smtClean="0">
                <a:latin typeface="Cambria" pitchFamily="18" charset="0"/>
              </a:rPr>
              <a:t>At the same </a:t>
            </a:r>
            <a:r>
              <a:rPr lang="en-US" sz="2000" dirty="0">
                <a:latin typeface="Cambria" pitchFamily="18" charset="0"/>
              </a:rPr>
              <a:t>time </a:t>
            </a:r>
            <a:r>
              <a:rPr lang="en-US" sz="2000" dirty="0" smtClean="0">
                <a:latin typeface="Cambria" pitchFamily="18" charset="0"/>
              </a:rPr>
              <a:t>the republic </a:t>
            </a:r>
            <a:r>
              <a:rPr lang="en-US" sz="2000" dirty="0">
                <a:latin typeface="Cambria" pitchFamily="18" charset="0"/>
              </a:rPr>
              <a:t>is characterized by underdeveloped infrastructure, narrow </a:t>
            </a:r>
            <a:r>
              <a:rPr lang="en-US" sz="2000" dirty="0" smtClean="0">
                <a:latin typeface="Cambria" pitchFamily="18" charset="0"/>
              </a:rPr>
              <a:t>interior market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high risks of political destabilization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corruption </a:t>
            </a:r>
            <a:r>
              <a:rPr lang="en-US" sz="2000" dirty="0">
                <a:latin typeface="Cambria" pitchFamily="18" charset="0"/>
              </a:rPr>
              <a:t>and bureaucracy, government intervention in the economy, lack of real mechanisms for entrepreneurs to protect their rights</a:t>
            </a:r>
            <a:r>
              <a:rPr lang="ru-RU" sz="2000" dirty="0" smtClean="0">
                <a:latin typeface="Cambria" pitchFamily="18" charset="0"/>
              </a:rPr>
              <a:t>.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8243" y="1668145"/>
            <a:ext cx="617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The outlook </a:t>
            </a:r>
            <a:r>
              <a:rPr lang="en-US" sz="2000" dirty="0" smtClean="0">
                <a:latin typeface="Cambria" pitchFamily="18" charset="0"/>
              </a:rPr>
              <a:t>for Tajikistan will be negative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43" y="2255973"/>
            <a:ext cx="5667517" cy="28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29173" y="459982"/>
            <a:ext cx="10375594" cy="735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Characteristics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Turkmenistan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№8</a:t>
            </a:r>
          </a:p>
        </p:txBody>
      </p:sp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1366745" y="1476508"/>
            <a:ext cx="4761498" cy="44409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mbria" pitchFamily="18" charset="0"/>
              </a:rPr>
              <a:t>Turkmenistan </a:t>
            </a:r>
            <a:r>
              <a:rPr lang="en-US" sz="2000" dirty="0" smtClean="0">
                <a:latin typeface="Cambria" pitchFamily="18" charset="0"/>
              </a:rPr>
              <a:t>took the last place in our rating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in spite of the </a:t>
            </a:r>
            <a:r>
              <a:rPr lang="en-US" sz="2000" dirty="0">
                <a:latin typeface="Cambria" pitchFamily="18" charset="0"/>
              </a:rPr>
              <a:t>availability of large hydrocarbon reserves, the available transit potential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political stability and </a:t>
            </a:r>
            <a:r>
              <a:rPr lang="en-US" sz="2000" dirty="0">
                <a:latin typeface="Cambria" pitchFamily="18" charset="0"/>
              </a:rPr>
              <a:t>c</a:t>
            </a:r>
            <a:r>
              <a:rPr lang="en-US" sz="2000" dirty="0" smtClean="0">
                <a:latin typeface="Cambria" pitchFamily="18" charset="0"/>
              </a:rPr>
              <a:t>ontinuity </a:t>
            </a:r>
            <a:r>
              <a:rPr lang="en-US" sz="2000" dirty="0">
                <a:latin typeface="Cambria" pitchFamily="18" charset="0"/>
              </a:rPr>
              <a:t>of the economic course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>
                <a:latin typeface="Cambria" pitchFamily="18" charset="0"/>
              </a:rPr>
              <a:t>the authorities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adoption </a:t>
            </a:r>
            <a:r>
              <a:rPr lang="en-US" sz="2000" dirty="0" smtClean="0">
                <a:latin typeface="Cambria" pitchFamily="18" charset="0"/>
              </a:rPr>
              <a:t>of </a:t>
            </a:r>
            <a:r>
              <a:rPr lang="en-US" sz="2000" dirty="0">
                <a:latin typeface="Cambria" pitchFamily="18" charset="0"/>
              </a:rPr>
              <a:t>measures to reform the </a:t>
            </a:r>
            <a:r>
              <a:rPr lang="en-US" sz="2000" dirty="0" smtClean="0">
                <a:latin typeface="Cambria" pitchFamily="18" charset="0"/>
              </a:rPr>
              <a:t>economy and maintain </a:t>
            </a:r>
            <a:r>
              <a:rPr lang="en-US" sz="2000" dirty="0">
                <a:latin typeface="Cambria" pitchFamily="18" charset="0"/>
              </a:rPr>
              <a:t>stability in society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 smtClean="0">
                <a:latin typeface="Cambria" pitchFamily="18" charset="0"/>
              </a:rPr>
              <a:t>The republic has its tough political model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which </a:t>
            </a:r>
            <a:r>
              <a:rPr lang="en-US" sz="2000" dirty="0">
                <a:latin typeface="Cambria" pitchFamily="18" charset="0"/>
              </a:rPr>
              <a:t>implies a serious control over any economic activity in the </a:t>
            </a:r>
            <a:r>
              <a:rPr lang="en-US" sz="2000" dirty="0" smtClean="0">
                <a:latin typeface="Cambria" pitchFamily="18" charset="0"/>
              </a:rPr>
              <a:t>country.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The country is characterized </a:t>
            </a:r>
            <a:r>
              <a:rPr lang="en-US" sz="2000" dirty="0">
                <a:latin typeface="Cambria" pitchFamily="18" charset="0"/>
              </a:rPr>
              <a:t>by </a:t>
            </a:r>
            <a:r>
              <a:rPr lang="en-US" sz="2000" dirty="0" smtClean="0">
                <a:latin typeface="Cambria" pitchFamily="18" charset="0"/>
              </a:rPr>
              <a:t>weak </a:t>
            </a:r>
            <a:r>
              <a:rPr lang="en-US" sz="2000" dirty="0">
                <a:latin typeface="Cambria" pitchFamily="18" charset="0"/>
              </a:rPr>
              <a:t>protection of property rights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high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8243" y="1668145"/>
            <a:ext cx="6176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corruption and bureaucracy</a:t>
            </a:r>
            <a:r>
              <a:rPr lang="ru-RU" sz="2000" dirty="0" smtClean="0">
                <a:latin typeface="Cambria" pitchFamily="18" charset="0"/>
              </a:rPr>
              <a:t>,</a:t>
            </a:r>
            <a:r>
              <a:rPr lang="fr-FR" sz="2000" dirty="0">
                <a:latin typeface="Cambria" pitchFamily="18" charset="0"/>
              </a:rPr>
              <a:t> </a:t>
            </a:r>
            <a:r>
              <a:rPr lang="fr-FR" sz="2000" dirty="0" smtClean="0">
                <a:latin typeface="Cambria" pitchFamily="18" charset="0"/>
              </a:rPr>
              <a:t>dependence </a:t>
            </a:r>
            <a:r>
              <a:rPr lang="fr-FR" sz="2000" dirty="0">
                <a:latin typeface="Cambria" pitchFamily="18" charset="0"/>
              </a:rPr>
              <a:t>on hydrocarbon exports</a:t>
            </a:r>
            <a:r>
              <a:rPr lang="ru-RU" sz="2000" dirty="0" smtClean="0">
                <a:latin typeface="Cambria" pitchFamily="18" charset="0"/>
              </a:rPr>
              <a:t>  </a:t>
            </a:r>
            <a:r>
              <a:rPr lang="en-US" sz="2000" dirty="0" smtClean="0">
                <a:latin typeface="Cambria" pitchFamily="18" charset="0"/>
              </a:rPr>
              <a:t>and a risk of destabilization due to the crisis in </a:t>
            </a:r>
            <a:r>
              <a:rPr lang="fr-FR" sz="2000" dirty="0" smtClean="0">
                <a:latin typeface="Cambria" pitchFamily="18" charset="0"/>
              </a:rPr>
              <a:t>Afghanistan.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The outlook </a:t>
            </a:r>
            <a:r>
              <a:rPr lang="en-US" sz="2000" dirty="0" smtClean="0">
                <a:latin typeface="Cambria" pitchFamily="18" charset="0"/>
              </a:rPr>
              <a:t>for Turkmenistan is negative.</a:t>
            </a:r>
            <a:endParaRPr lang="ru-RU" sz="2000" dirty="0">
              <a:latin typeface="Cambria" pitchFamily="18" charset="0"/>
            </a:endParaRPr>
          </a:p>
          <a:p>
            <a:endParaRPr lang="ru-RU" sz="2000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42" y="3110962"/>
            <a:ext cx="5292300" cy="32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10434" y="1215140"/>
            <a:ext cx="2839497" cy="4134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Regionally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among Central </a:t>
            </a:r>
            <a:r>
              <a:rPr lang="en-US" dirty="0">
                <a:latin typeface="Cambria" pitchFamily="18" charset="0"/>
              </a:rPr>
              <a:t>A</a:t>
            </a:r>
            <a:r>
              <a:rPr lang="en-US" dirty="0" smtClean="0">
                <a:latin typeface="Cambria" pitchFamily="18" charset="0"/>
              </a:rPr>
              <a:t>sian countries the rating of investment attractiveness </a:t>
            </a:r>
            <a:r>
              <a:rPr lang="en-US" b="1" dirty="0" smtClean="0">
                <a:latin typeface="Cambria" pitchFamily="18" charset="0"/>
              </a:rPr>
              <a:t>is</a:t>
            </a:r>
            <a:r>
              <a:rPr lang="en-US" dirty="0" smtClean="0">
                <a:latin typeface="Cambria" pitchFamily="18" charset="0"/>
              </a:rPr>
              <a:t>: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Rating of Central Asian countries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"/>
          <a:stretch/>
        </p:blipFill>
        <p:spPr>
          <a:xfrm>
            <a:off x="4702629" y="1300923"/>
            <a:ext cx="7093132" cy="5308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67923" y="3632199"/>
            <a:ext cx="4053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002346"/>
                </a:solidFill>
                <a:effectLst/>
              </a:rPr>
              <a:t>1</a:t>
            </a:r>
            <a:endParaRPr lang="ru-RU" sz="36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0303" y="4430930"/>
            <a:ext cx="4053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solidFill>
                  <a:srgbClr val="002346"/>
                </a:solidFill>
                <a:effectLst/>
              </a:rPr>
              <a:t>2</a:t>
            </a:r>
            <a:endParaRPr lang="ru-RU" sz="36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62186" y="4430928"/>
            <a:ext cx="405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346"/>
                </a:solidFill>
                <a:effectLst/>
              </a:rPr>
              <a:t>3</a:t>
            </a:r>
            <a:endParaRPr lang="ru-RU" sz="32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74358" y="5312953"/>
            <a:ext cx="405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346"/>
                </a:solidFill>
                <a:effectLst/>
              </a:rPr>
              <a:t>4</a:t>
            </a:r>
            <a:endParaRPr lang="ru-RU" sz="32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3894" y="4959694"/>
            <a:ext cx="405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346"/>
                </a:solidFill>
                <a:effectLst/>
              </a:rPr>
              <a:t>5</a:t>
            </a:r>
            <a:endParaRPr lang="ru-RU" sz="3200" b="1" cap="all" spc="0" dirty="0">
              <a:ln w="0"/>
              <a:solidFill>
                <a:srgbClr val="00234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84310" y="1776546"/>
            <a:ext cx="10018713" cy="42846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In 2016 Central Asian and South Caucasian countries celebrated the 25</a:t>
            </a:r>
            <a:r>
              <a:rPr lang="en-US" baseline="30000" dirty="0" smtClean="0">
                <a:latin typeface="Cambria" pitchFamily="18" charset="0"/>
              </a:rPr>
              <a:t>th</a:t>
            </a:r>
            <a:r>
              <a:rPr lang="en-US" dirty="0" smtClean="0">
                <a:latin typeface="Cambria" pitchFamily="18" charset="0"/>
              </a:rPr>
              <a:t> anniversary of their independence. This was a sufficient time to form new economic model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en-US" dirty="0">
                <a:latin typeface="Cambria" pitchFamily="18" charset="0"/>
              </a:rPr>
              <a:t>to identify long-term </a:t>
            </a:r>
            <a:r>
              <a:rPr lang="en-US" dirty="0" smtClean="0">
                <a:latin typeface="Cambria" pitchFamily="18" charset="0"/>
              </a:rPr>
              <a:t>development goals 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to work out interaction models with internal and external investors.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Almost all region countries failed to achieve a major success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in </a:t>
            </a:r>
            <a:r>
              <a:rPr lang="en-US" dirty="0">
                <a:latin typeface="Cambria" pitchFamily="18" charset="0"/>
              </a:rPr>
              <a:t>creating a competitive, diversified, open economy, with an effective private property and investor rights </a:t>
            </a:r>
            <a:r>
              <a:rPr lang="en-US" dirty="0" smtClean="0">
                <a:latin typeface="Cambria" pitchFamily="18" charset="0"/>
              </a:rPr>
              <a:t>protection system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en-US" dirty="0">
                <a:latin typeface="Cambria" pitchFamily="18" charset="0"/>
              </a:rPr>
              <a:t>F</a:t>
            </a:r>
            <a:r>
              <a:rPr lang="en-US" dirty="0" smtClean="0">
                <a:latin typeface="Cambria" pitchFamily="18" charset="0"/>
              </a:rPr>
              <a:t>urthermore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region countries didn’t really set this goal </a:t>
            </a:r>
            <a:r>
              <a:rPr lang="en-US" dirty="0">
                <a:latin typeface="Cambria" pitchFamily="18" charset="0"/>
              </a:rPr>
              <a:t>and from the very beginning of </a:t>
            </a:r>
            <a:r>
              <a:rPr lang="en-US" dirty="0" smtClean="0">
                <a:latin typeface="Cambria" pitchFamily="18" charset="0"/>
              </a:rPr>
              <a:t>independence they mostly used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formed economy </a:t>
            </a:r>
            <a:r>
              <a:rPr lang="en-US" dirty="0" smtClean="0">
                <a:latin typeface="Cambria" pitchFamily="18" charset="0"/>
              </a:rPr>
              <a:t>and industrial heritage of the USSR.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04033" y="176024"/>
            <a:ext cx="10336566" cy="14499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Development results of Central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Asian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and South Caucasian countries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economy for 25 years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0907486" y="6041571"/>
            <a:ext cx="1005840" cy="5355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0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Rating of South Caucasian countries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1484309" y="1215147"/>
            <a:ext cx="2839497" cy="4134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South Caucasian </a:t>
            </a:r>
            <a:r>
              <a:rPr lang="en-US" dirty="0">
                <a:latin typeface="Cambria" pitchFamily="18" charset="0"/>
              </a:rPr>
              <a:t>countries </a:t>
            </a:r>
            <a:r>
              <a:rPr lang="en-US" dirty="0" smtClean="0">
                <a:latin typeface="Cambria" pitchFamily="18" charset="0"/>
              </a:rPr>
              <a:t>are </a:t>
            </a:r>
            <a:r>
              <a:rPr lang="en-US" dirty="0">
                <a:latin typeface="Cambria" pitchFamily="18" charset="0"/>
              </a:rPr>
              <a:t>located in the rating of investment </a:t>
            </a:r>
            <a:r>
              <a:rPr lang="en-US" dirty="0" smtClean="0">
                <a:latin typeface="Cambria" pitchFamily="18" charset="0"/>
              </a:rPr>
              <a:t>attractiveness </a:t>
            </a:r>
            <a:r>
              <a:rPr lang="en-US" b="1" dirty="0" smtClean="0">
                <a:latin typeface="Cambria" pitchFamily="18" charset="0"/>
              </a:rPr>
              <a:t>like: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4858" r="1305" b="4582"/>
          <a:stretch/>
        </p:blipFill>
        <p:spPr>
          <a:xfrm>
            <a:off x="4650377" y="1449977"/>
            <a:ext cx="7132320" cy="47418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79613" y="3606798"/>
            <a:ext cx="4053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/>
                </a:solidFill>
                <a:effectLst/>
              </a:rPr>
              <a:t>1</a:t>
            </a:r>
            <a:endParaRPr lang="ru-RU" sz="3600" b="1" cap="all" spc="0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4200" y="2301684"/>
            <a:ext cx="4053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solidFill>
                  <a:schemeClr val="bg1"/>
                </a:solidFill>
                <a:effectLst/>
              </a:rPr>
              <a:t>2</a:t>
            </a:r>
            <a:endParaRPr lang="ru-RU" sz="3600" b="1" cap="all" spc="0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01149" y="4049718"/>
            <a:ext cx="405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chemeClr val="bg1"/>
                </a:solidFill>
                <a:effectLst/>
              </a:rPr>
              <a:t>3</a:t>
            </a:r>
            <a:endParaRPr lang="ru-RU" sz="3200" b="1" cap="all" spc="0" dirty="0">
              <a:ln w="0"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4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4310" y="1293221"/>
            <a:ext cx="10337576" cy="48593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Cambria" pitchFamily="18" charset="0"/>
              </a:rPr>
              <a:t>	</a:t>
            </a:r>
            <a:r>
              <a:rPr lang="en-US" sz="2200" dirty="0" smtClean="0">
                <a:latin typeface="Cambria" pitchFamily="18" charset="0"/>
              </a:rPr>
              <a:t>The development </a:t>
            </a:r>
            <a:r>
              <a:rPr lang="en-US" sz="2200" dirty="0">
                <a:latin typeface="Cambria" pitchFamily="18" charset="0"/>
              </a:rPr>
              <a:t>of </a:t>
            </a:r>
            <a:r>
              <a:rPr lang="en-US" sz="2200" dirty="0" smtClean="0">
                <a:latin typeface="Cambria" pitchFamily="18" charset="0"/>
              </a:rPr>
              <a:t>the </a:t>
            </a:r>
            <a:r>
              <a:rPr lang="en-US" sz="2200" dirty="0">
                <a:latin typeface="Cambria" pitchFamily="18" charset="0"/>
              </a:rPr>
              <a:t>Eurasian Integration Project </a:t>
            </a:r>
            <a:r>
              <a:rPr lang="en-US" sz="2200" dirty="0" smtClean="0">
                <a:latin typeface="Cambria" pitchFamily="18" charset="0"/>
              </a:rPr>
              <a:t>influence the invest climate in Central Asian and South Caucasian countries</a:t>
            </a:r>
            <a:r>
              <a:rPr lang="ru-RU" sz="2200" dirty="0" smtClean="0">
                <a:latin typeface="Cambria" pitchFamily="18" charset="0"/>
              </a:rPr>
              <a:t>. </a:t>
            </a:r>
            <a:r>
              <a:rPr lang="en-US" sz="2200" dirty="0">
                <a:latin typeface="Cambria" pitchFamily="18" charset="0"/>
              </a:rPr>
              <a:t>It includes </a:t>
            </a:r>
            <a:r>
              <a:rPr lang="en-US" sz="2200" dirty="0" smtClean="0">
                <a:latin typeface="Cambria" pitchFamily="18" charset="0"/>
              </a:rPr>
              <a:t>its opportunities </a:t>
            </a:r>
            <a:r>
              <a:rPr lang="en-US" sz="2200" dirty="0">
                <a:latin typeface="Cambria" pitchFamily="18" charset="0"/>
              </a:rPr>
              <a:t>and risks</a:t>
            </a:r>
            <a:r>
              <a:rPr lang="ru-RU" sz="2200" dirty="0" smtClean="0">
                <a:latin typeface="Cambria" pitchFamily="18" charset="0"/>
              </a:rPr>
              <a:t>.</a:t>
            </a:r>
            <a:endParaRPr lang="ru-RU" sz="2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Cambria" pitchFamily="18" charset="0"/>
              </a:rPr>
              <a:t> </a:t>
            </a:r>
            <a:r>
              <a:rPr lang="ru-RU" sz="2200" dirty="0" smtClean="0">
                <a:latin typeface="Cambria" pitchFamily="18" charset="0"/>
              </a:rPr>
              <a:t>	</a:t>
            </a:r>
            <a:r>
              <a:rPr lang="en-US" sz="2200" b="1" dirty="0" smtClean="0">
                <a:latin typeface="Cambria" pitchFamily="18" charset="0"/>
              </a:rPr>
              <a:t>Opportunities</a:t>
            </a:r>
            <a:r>
              <a:rPr lang="ru-RU" sz="2200" b="1" dirty="0" smtClean="0">
                <a:latin typeface="Cambria" pitchFamily="18" charset="0"/>
              </a:rPr>
              <a:t>:</a:t>
            </a:r>
            <a:r>
              <a:rPr lang="ru-RU" sz="2200" dirty="0">
                <a:latin typeface="Cambria" pitchFamily="18" charset="0"/>
              </a:rPr>
              <a:t> 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Access to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a capacious EAEU market</a:t>
            </a:r>
            <a:r>
              <a:rPr lang="ru-RU" sz="2200" dirty="0" smtClean="0">
                <a:latin typeface="Cambria" pitchFamily="18" charset="0"/>
              </a:rPr>
              <a:t>, </a:t>
            </a:r>
            <a:r>
              <a:rPr lang="en-US" sz="2200" dirty="0" smtClean="0">
                <a:latin typeface="Cambria" pitchFamily="18" charset="0"/>
              </a:rPr>
              <a:t>which </a:t>
            </a:r>
            <a:r>
              <a:rPr lang="en-US" sz="2200" dirty="0">
                <a:latin typeface="Cambria" pitchFamily="18" charset="0"/>
              </a:rPr>
              <a:t>stretches from the eastern borders of Poland to the shores of the </a:t>
            </a:r>
            <a:r>
              <a:rPr lang="en-US" sz="2200" dirty="0" smtClean="0">
                <a:latin typeface="Cambria" pitchFamily="18" charset="0"/>
              </a:rPr>
              <a:t>Pacific</a:t>
            </a:r>
          </a:p>
          <a:p>
            <a:pPr algn="just"/>
            <a:r>
              <a:rPr lang="fr-FR" sz="2200" dirty="0" smtClean="0">
                <a:latin typeface="Cambria" pitchFamily="18" charset="0"/>
              </a:rPr>
              <a:t>Prospects of mutual creation </a:t>
            </a:r>
            <a:r>
              <a:rPr lang="fr-FR" sz="2200" dirty="0">
                <a:latin typeface="Cambria" pitchFamily="18" charset="0"/>
              </a:rPr>
              <a:t>of </a:t>
            </a:r>
            <a:r>
              <a:rPr lang="fr-FR" sz="2200" dirty="0" smtClean="0">
                <a:latin typeface="Cambria" pitchFamily="18" charset="0"/>
              </a:rPr>
              <a:t>production </a:t>
            </a:r>
            <a:r>
              <a:rPr lang="fr-FR" sz="2200" dirty="0">
                <a:latin typeface="Cambria" pitchFamily="18" charset="0"/>
              </a:rPr>
              <a:t>chains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with Russia and Belorussia</a:t>
            </a:r>
            <a:r>
              <a:rPr lang="ru-RU" sz="2200" dirty="0" smtClean="0">
                <a:latin typeface="Cambria" pitchFamily="18" charset="0"/>
              </a:rPr>
              <a:t>, </a:t>
            </a:r>
            <a:r>
              <a:rPr lang="en-US" sz="2200" dirty="0" smtClean="0">
                <a:latin typeface="Cambria" pitchFamily="18" charset="0"/>
              </a:rPr>
              <a:t>including the field of high-tech products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Creation of the most important common markets for EAEU participants by 2025. </a:t>
            </a:r>
            <a:r>
              <a:rPr lang="en-US" sz="2200" dirty="0">
                <a:latin typeface="Cambria" pitchFamily="18" charset="0"/>
              </a:rPr>
              <a:t>M</a:t>
            </a:r>
            <a:r>
              <a:rPr lang="en-US" sz="2200" dirty="0" smtClean="0">
                <a:latin typeface="Cambria" pitchFamily="18" charset="0"/>
              </a:rPr>
              <a:t>arkets of: electro energy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smtClean="0">
                <a:latin typeface="Cambria" pitchFamily="18" charset="0"/>
              </a:rPr>
              <a:t>natural </a:t>
            </a:r>
            <a:r>
              <a:rPr lang="en-US" sz="2200" dirty="0">
                <a:latin typeface="Cambria" pitchFamily="18" charset="0"/>
              </a:rPr>
              <a:t>gas, oil and oil </a:t>
            </a:r>
            <a:r>
              <a:rPr lang="en-US" sz="2200" dirty="0" smtClean="0">
                <a:latin typeface="Cambria" pitchFamily="18" charset="0"/>
              </a:rPr>
              <a:t>products. This will help with the positive </a:t>
            </a:r>
            <a:r>
              <a:rPr lang="en-US" sz="2200" dirty="0">
                <a:latin typeface="Cambria" pitchFamily="18" charset="0"/>
              </a:rPr>
              <a:t>and </a:t>
            </a:r>
            <a:r>
              <a:rPr lang="en-US" sz="2200" dirty="0" smtClean="0">
                <a:latin typeface="Cambria" pitchFamily="18" charset="0"/>
              </a:rPr>
              <a:t>long-term </a:t>
            </a:r>
            <a:r>
              <a:rPr lang="en-US" sz="2200" dirty="0">
                <a:latin typeface="Cambria" pitchFamily="18" charset="0"/>
              </a:rPr>
              <a:t>economic development of the </a:t>
            </a:r>
            <a:r>
              <a:rPr lang="en-US" sz="2200" dirty="0" smtClean="0">
                <a:latin typeface="Cambria" pitchFamily="18" charset="0"/>
              </a:rPr>
              <a:t>countries-participants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Cooperation with EAEU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907486" y="6041571"/>
            <a:ext cx="1005840" cy="5355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4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4310" y="783770"/>
            <a:ext cx="10337576" cy="4859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Cambria" pitchFamily="18" charset="0"/>
              </a:rPr>
              <a:t> </a:t>
            </a:r>
            <a:r>
              <a:rPr lang="ru-RU" sz="2200" dirty="0" smtClean="0">
                <a:latin typeface="Cambria" pitchFamily="18" charset="0"/>
              </a:rPr>
              <a:t>	</a:t>
            </a:r>
            <a:r>
              <a:rPr lang="en-US" sz="2200" b="1" dirty="0">
                <a:latin typeface="Cambria" pitchFamily="18" charset="0"/>
              </a:rPr>
              <a:t> Opportunities </a:t>
            </a:r>
            <a:r>
              <a:rPr lang="ru-RU" sz="2200" b="1" dirty="0" smtClean="0">
                <a:latin typeface="Cambria" pitchFamily="18" charset="0"/>
              </a:rPr>
              <a:t>:</a:t>
            </a:r>
            <a:r>
              <a:rPr lang="ru-RU" sz="2200" dirty="0">
                <a:latin typeface="Cambria" pitchFamily="18" charset="0"/>
              </a:rPr>
              <a:t> </a:t>
            </a:r>
          </a:p>
          <a:p>
            <a:pPr lvl="0" algn="just"/>
            <a:r>
              <a:rPr lang="en-US" sz="2200" dirty="0" smtClean="0">
                <a:latin typeface="Cambria" pitchFamily="18" charset="0"/>
              </a:rPr>
              <a:t>Opportunity </a:t>
            </a:r>
            <a:r>
              <a:rPr lang="en-US" sz="2200" dirty="0">
                <a:latin typeface="Cambria" pitchFamily="18" charset="0"/>
              </a:rPr>
              <a:t>of </a:t>
            </a:r>
            <a:r>
              <a:rPr lang="en-US" sz="2200" dirty="0" smtClean="0">
                <a:latin typeface="Cambria" pitchFamily="18" charset="0"/>
              </a:rPr>
              <a:t>collective </a:t>
            </a:r>
            <a:r>
              <a:rPr lang="en-US" sz="2200" dirty="0">
                <a:latin typeface="Cambria" pitchFamily="18" charset="0"/>
              </a:rPr>
              <a:t>defense of </a:t>
            </a:r>
            <a:r>
              <a:rPr lang="en-US" sz="2200" dirty="0" smtClean="0">
                <a:latin typeface="Cambria" pitchFamily="18" charset="0"/>
              </a:rPr>
              <a:t>economic </a:t>
            </a:r>
            <a:r>
              <a:rPr lang="en-US" sz="2200" dirty="0">
                <a:latin typeface="Cambria" pitchFamily="18" charset="0"/>
              </a:rPr>
              <a:t>interests and joint entry into the markets of third countries with </a:t>
            </a:r>
            <a:r>
              <a:rPr lang="en-US" sz="2200" dirty="0" smtClean="0">
                <a:latin typeface="Cambria" pitchFamily="18" charset="0"/>
              </a:rPr>
              <a:t>whom </a:t>
            </a:r>
            <a:r>
              <a:rPr lang="en-US" sz="2200" dirty="0">
                <a:latin typeface="Cambria" pitchFamily="18" charset="0"/>
              </a:rPr>
              <a:t>the </a:t>
            </a:r>
            <a:r>
              <a:rPr lang="en-US" sz="2200" dirty="0" smtClean="0">
                <a:latin typeface="Cambria" pitchFamily="18" charset="0"/>
              </a:rPr>
              <a:t>EAEU </a:t>
            </a:r>
            <a:r>
              <a:rPr lang="en-US" sz="2200" dirty="0">
                <a:latin typeface="Cambria" pitchFamily="18" charset="0"/>
              </a:rPr>
              <a:t>has concluded agreements on the establishment of free trade zones</a:t>
            </a:r>
            <a:endParaRPr lang="ru-RU" sz="2200" dirty="0">
              <a:latin typeface="Cambria" pitchFamily="18" charset="0"/>
            </a:endParaRPr>
          </a:p>
          <a:p>
            <a:pPr lvl="0" algn="just"/>
            <a:r>
              <a:rPr lang="en-US" sz="2200" dirty="0" smtClean="0">
                <a:latin typeface="Cambria" pitchFamily="18" charset="0"/>
              </a:rPr>
              <a:t>Access to </a:t>
            </a:r>
            <a:r>
              <a:rPr lang="fr-FR" sz="2200" dirty="0" smtClean="0">
                <a:latin typeface="Cambria" pitchFamily="18" charset="0"/>
              </a:rPr>
              <a:t>additional </a:t>
            </a:r>
            <a:r>
              <a:rPr lang="fr-FR" sz="2200" dirty="0">
                <a:latin typeface="Cambria" pitchFamily="18" charset="0"/>
              </a:rPr>
              <a:t>sources of funding</a:t>
            </a:r>
            <a:r>
              <a:rPr lang="ru-RU" sz="2200" dirty="0" smtClean="0">
                <a:latin typeface="Cambria" pitchFamily="18" charset="0"/>
              </a:rPr>
              <a:t>— </a:t>
            </a:r>
            <a:r>
              <a:rPr lang="en-US" sz="2200" dirty="0" smtClean="0">
                <a:latin typeface="Cambria" pitchFamily="18" charset="0"/>
              </a:rPr>
              <a:t>credits </a:t>
            </a:r>
            <a:r>
              <a:rPr lang="en-US" sz="2200" dirty="0">
                <a:latin typeface="Cambria" pitchFamily="18" charset="0"/>
              </a:rPr>
              <a:t>of the Eurasian Development Bank and the Eurasian Stabilization and Development </a:t>
            </a:r>
            <a:r>
              <a:rPr lang="en-US" sz="2200" dirty="0" smtClean="0">
                <a:latin typeface="Cambria" pitchFamily="18" charset="0"/>
              </a:rPr>
              <a:t>Fund</a:t>
            </a:r>
          </a:p>
          <a:p>
            <a:pPr lvl="0" algn="just"/>
            <a:r>
              <a:rPr lang="en-US" sz="2200" dirty="0">
                <a:latin typeface="Cambria" pitchFamily="18" charset="0"/>
              </a:rPr>
              <a:t>I</a:t>
            </a:r>
            <a:r>
              <a:rPr lang="en-US" sz="2200" dirty="0" smtClean="0">
                <a:latin typeface="Cambria" pitchFamily="18" charset="0"/>
              </a:rPr>
              <a:t>ntroduction </a:t>
            </a:r>
            <a:r>
              <a:rPr lang="en-US" sz="2200" dirty="0">
                <a:latin typeface="Cambria" pitchFamily="18" charset="0"/>
              </a:rPr>
              <a:t>of unified principles of macroeconomic regulation practices based on modern world practices, and the coordination of economic policies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Cooperation with EAEU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4310" y="1045030"/>
            <a:ext cx="10337576" cy="4859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Cambria" pitchFamily="18" charset="0"/>
              </a:rPr>
              <a:t> </a:t>
            </a:r>
            <a:r>
              <a:rPr lang="ru-RU" sz="2200" dirty="0" smtClean="0">
                <a:latin typeface="Cambria" pitchFamily="18" charset="0"/>
              </a:rPr>
              <a:t>	</a:t>
            </a:r>
            <a:r>
              <a:rPr lang="en-US" sz="2200" b="1" dirty="0" smtClean="0">
                <a:latin typeface="Cambria" pitchFamily="18" charset="0"/>
              </a:rPr>
              <a:t>Risks</a:t>
            </a:r>
            <a:r>
              <a:rPr lang="ru-RU" sz="2200" b="1" dirty="0" smtClean="0">
                <a:latin typeface="Cambria" pitchFamily="18" charset="0"/>
              </a:rPr>
              <a:t>:</a:t>
            </a:r>
            <a:r>
              <a:rPr lang="ru-RU" sz="2200" dirty="0">
                <a:latin typeface="Cambria" pitchFamily="18" charset="0"/>
              </a:rPr>
              <a:t> </a:t>
            </a:r>
          </a:p>
          <a:p>
            <a:pPr lvl="0" algn="just"/>
            <a:r>
              <a:rPr lang="en-US" sz="2200" dirty="0">
                <a:latin typeface="Cambria" pitchFamily="18" charset="0"/>
              </a:rPr>
              <a:t>Strengthening </a:t>
            </a:r>
            <a:r>
              <a:rPr lang="en-US" sz="2200" dirty="0" smtClean="0">
                <a:latin typeface="Cambria" pitchFamily="18" charset="0"/>
              </a:rPr>
              <a:t>of the economies interdependence increases </a:t>
            </a:r>
            <a:r>
              <a:rPr lang="en-US" sz="2200" dirty="0">
                <a:latin typeface="Cambria" pitchFamily="18" charset="0"/>
              </a:rPr>
              <a:t>the likelihood of a negative impact of the crisis phenomena in one of the member countries of the </a:t>
            </a:r>
            <a:r>
              <a:rPr lang="en-US" sz="2200" dirty="0" smtClean="0">
                <a:latin typeface="Cambria" pitchFamily="18" charset="0"/>
              </a:rPr>
              <a:t>EAEU </a:t>
            </a:r>
            <a:r>
              <a:rPr lang="en-US" sz="2200" dirty="0">
                <a:latin typeface="Cambria" pitchFamily="18" charset="0"/>
              </a:rPr>
              <a:t>on other </a:t>
            </a:r>
            <a:r>
              <a:rPr lang="en-US" sz="2200" dirty="0" smtClean="0">
                <a:latin typeface="Cambria" pitchFamily="18" charset="0"/>
              </a:rPr>
              <a:t>states</a:t>
            </a:r>
          </a:p>
          <a:p>
            <a:pPr lvl="0" algn="just"/>
            <a:r>
              <a:rPr lang="en-US" sz="2200" dirty="0">
                <a:latin typeface="Cambria" pitchFamily="18" charset="0"/>
              </a:rPr>
              <a:t>P</a:t>
            </a:r>
            <a:r>
              <a:rPr lang="en-US" sz="2200" dirty="0" smtClean="0">
                <a:latin typeface="Cambria" pitchFamily="18" charset="0"/>
              </a:rPr>
              <a:t>reservation </a:t>
            </a:r>
            <a:r>
              <a:rPr lang="en-US" sz="2200" dirty="0">
                <a:latin typeface="Cambria" pitchFamily="18" charset="0"/>
              </a:rPr>
              <a:t>of a large number of barriers, exemptions and restrictions in the work of the integration association reduces the benefits of partnership within the </a:t>
            </a:r>
            <a:r>
              <a:rPr lang="en-US" sz="2200" dirty="0" smtClean="0">
                <a:latin typeface="Cambria" pitchFamily="18" charset="0"/>
              </a:rPr>
              <a:t>union</a:t>
            </a:r>
          </a:p>
          <a:p>
            <a:pPr lvl="0" algn="just"/>
            <a:r>
              <a:rPr lang="en-US" sz="2200" dirty="0" smtClean="0">
                <a:latin typeface="Cambria" pitchFamily="18" charset="0"/>
              </a:rPr>
              <a:t>Presence of serious political risks</a:t>
            </a:r>
            <a:r>
              <a:rPr lang="ru-RU" sz="2200" dirty="0" smtClean="0">
                <a:latin typeface="Cambria" pitchFamily="18" charset="0"/>
              </a:rPr>
              <a:t>— </a:t>
            </a:r>
            <a:r>
              <a:rPr lang="en-US" sz="2200" dirty="0" smtClean="0">
                <a:latin typeface="Cambria" pitchFamily="18" charset="0"/>
              </a:rPr>
              <a:t>frictions </a:t>
            </a:r>
            <a:r>
              <a:rPr lang="en-US" sz="2200" dirty="0">
                <a:latin typeface="Cambria" pitchFamily="18" charset="0"/>
              </a:rPr>
              <a:t>and disputes between the </a:t>
            </a:r>
            <a:r>
              <a:rPr lang="en-US" sz="2200" dirty="0" smtClean="0">
                <a:latin typeface="Cambria" pitchFamily="18" charset="0"/>
              </a:rPr>
              <a:t>participants </a:t>
            </a:r>
            <a:r>
              <a:rPr lang="en-US" sz="2200" dirty="0">
                <a:latin typeface="Cambria" pitchFamily="18" charset="0"/>
              </a:rPr>
              <a:t>of the association, as well as the relationship of </a:t>
            </a:r>
            <a:r>
              <a:rPr lang="en-US" sz="2200" dirty="0" smtClean="0">
                <a:latin typeface="Cambria" pitchFamily="18" charset="0"/>
              </a:rPr>
              <a:t>Russian </a:t>
            </a:r>
            <a:r>
              <a:rPr lang="en-US" sz="2200" dirty="0">
                <a:latin typeface="Cambria" pitchFamily="18" charset="0"/>
              </a:rPr>
              <a:t>Federation with the </a:t>
            </a:r>
            <a:r>
              <a:rPr lang="en-US" sz="2200" dirty="0" smtClean="0">
                <a:latin typeface="Cambria" pitchFamily="18" charset="0"/>
              </a:rPr>
              <a:t>West countries, </a:t>
            </a:r>
            <a:r>
              <a:rPr lang="en-US" sz="2200" dirty="0">
                <a:latin typeface="Cambria" pitchFamily="18" charset="0"/>
              </a:rPr>
              <a:t>have a general negative impact on the functioning of the </a:t>
            </a:r>
            <a:r>
              <a:rPr lang="en-US" sz="2200" dirty="0" smtClean="0">
                <a:latin typeface="Cambria" pitchFamily="18" charset="0"/>
              </a:rPr>
              <a:t>EAEU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Cooperation with EAEU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4488" y="459982"/>
            <a:ext cx="10375594" cy="73559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Cooperation of Central Asian and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South Caucasian countries with EAEU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09920"/>
              </p:ext>
            </p:extLst>
          </p:nvPr>
        </p:nvGraphicFramePr>
        <p:xfrm>
          <a:off x="1797822" y="2105298"/>
          <a:ext cx="1001871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/>
                <a:gridCol w="3339571"/>
                <a:gridCol w="3339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Participants</a:t>
                      </a:r>
                      <a:endParaRPr lang="ru-RU" sz="2800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Perspective partnership</a:t>
                      </a:r>
                      <a:endParaRPr lang="ru-RU" sz="2800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Outsiders</a:t>
                      </a:r>
                      <a:endParaRPr lang="ru-RU" sz="2800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Armenia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Azerbaijan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Georgia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Kazakhstan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Tajikistan</a:t>
                      </a:r>
                      <a:endParaRPr lang="ru-RU" sz="2800" i="1" dirty="0" smtClean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Turkmenistan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Kyrgyzstan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Uzbekistan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5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4488" y="459982"/>
            <a:ext cx="10375594" cy="73559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Cooperation of Central Asian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and South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Caucasian countries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with EAEU (by country)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7727" y="1711235"/>
            <a:ext cx="10620102" cy="4846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	</a:t>
            </a:r>
            <a:r>
              <a:rPr lang="en-US" sz="2000" b="1" dirty="0" smtClean="0">
                <a:latin typeface="Cambria" pitchFamily="18" charset="0"/>
              </a:rPr>
              <a:t>Armenia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— </a:t>
            </a:r>
            <a:r>
              <a:rPr lang="en-US" sz="2000" dirty="0" smtClean="0">
                <a:latin typeface="Cambria" pitchFamily="18" charset="0"/>
              </a:rPr>
              <a:t>a member of the</a:t>
            </a:r>
            <a:r>
              <a:rPr lang="ru-RU" sz="2000" dirty="0" smtClean="0">
                <a:latin typeface="Cambria" pitchFamily="18" charset="0"/>
              </a:rPr>
              <a:t> «</a:t>
            </a:r>
            <a:r>
              <a:rPr lang="en-US" sz="2000" dirty="0" smtClean="0">
                <a:latin typeface="Cambria" pitchFamily="18" charset="0"/>
              </a:rPr>
              <a:t>second wave</a:t>
            </a:r>
            <a:r>
              <a:rPr lang="ru-RU" sz="2000" dirty="0" smtClean="0">
                <a:latin typeface="Cambria" pitchFamily="18" charset="0"/>
              </a:rPr>
              <a:t>». </a:t>
            </a:r>
            <a:r>
              <a:rPr lang="en-US" sz="2000" dirty="0">
                <a:latin typeface="Cambria" pitchFamily="18" charset="0"/>
              </a:rPr>
              <a:t>The country </a:t>
            </a:r>
            <a:r>
              <a:rPr lang="en-US" sz="2000" dirty="0" smtClean="0">
                <a:latin typeface="Cambria" pitchFamily="18" charset="0"/>
              </a:rPr>
              <a:t>has </a:t>
            </a:r>
            <a:r>
              <a:rPr lang="en-US" sz="2000" dirty="0">
                <a:latin typeface="Cambria" pitchFamily="18" charset="0"/>
              </a:rPr>
              <a:t>more stable positions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mbria" pitchFamily="18" charset="0"/>
              </a:rPr>
              <a:t>then Kyrgyzstan due to a more </a:t>
            </a:r>
            <a:r>
              <a:rPr lang="en-US" sz="2000" dirty="0">
                <a:latin typeface="Cambria" pitchFamily="18" charset="0"/>
              </a:rPr>
              <a:t>developed economy, greater political weight and influence of the country in the CIS, a strong political and economic lobby in Russia. </a:t>
            </a:r>
            <a:r>
              <a:rPr lang="en-US" sz="2000" dirty="0" smtClean="0">
                <a:latin typeface="Cambria" pitchFamily="18" charset="0"/>
              </a:rPr>
              <a:t>The presence of a huge potential to </a:t>
            </a:r>
            <a:r>
              <a:rPr lang="en-US" sz="2000" dirty="0">
                <a:latin typeface="Cambria" pitchFamily="18" charset="0"/>
              </a:rPr>
              <a:t>increase exports, which has already brought dividends to Armenia</a:t>
            </a:r>
            <a:r>
              <a:rPr lang="ru-RU" sz="2000" dirty="0" smtClean="0">
                <a:latin typeface="Cambria" pitchFamily="18" charset="0"/>
              </a:rPr>
              <a:t>(</a:t>
            </a:r>
            <a:r>
              <a:rPr lang="en-US" sz="2000" dirty="0" smtClean="0">
                <a:latin typeface="Cambria" pitchFamily="18" charset="0"/>
              </a:rPr>
              <a:t>in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2016 </a:t>
            </a:r>
            <a:r>
              <a:rPr lang="en-US" sz="2000" dirty="0" smtClean="0">
                <a:latin typeface="Cambria" pitchFamily="18" charset="0"/>
              </a:rPr>
              <a:t>export in Russia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increased by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50%). </a:t>
            </a:r>
            <a:r>
              <a:rPr lang="en-US" sz="2000" dirty="0" smtClean="0">
                <a:latin typeface="Cambria" pitchFamily="18" charset="0"/>
              </a:rPr>
              <a:t>The main growth possibilities are </a:t>
            </a:r>
            <a:r>
              <a:rPr lang="en-US" sz="2000" dirty="0">
                <a:latin typeface="Cambria" pitchFamily="18" charset="0"/>
              </a:rPr>
              <a:t>concentrated </a:t>
            </a:r>
            <a:r>
              <a:rPr lang="en-US" sz="2000" dirty="0" smtClean="0">
                <a:latin typeface="Cambria" pitchFamily="18" charset="0"/>
              </a:rPr>
              <a:t>in </a:t>
            </a:r>
            <a:r>
              <a:rPr lang="en-US" sz="2000" dirty="0">
                <a:latin typeface="Cambria" pitchFamily="18" charset="0"/>
              </a:rPr>
              <a:t>the food industry, in the mining sector (copper, molybdenum concentrate and a number of other positions).</a:t>
            </a:r>
            <a:r>
              <a:rPr lang="ru-RU" sz="2000" b="1" dirty="0" smtClean="0">
                <a:latin typeface="Cambria" pitchFamily="18" charset="0"/>
              </a:rPr>
              <a:t>	</a:t>
            </a:r>
            <a:r>
              <a:rPr lang="en-US" sz="2000" b="1" dirty="0" smtClean="0">
                <a:latin typeface="Cambria" pitchFamily="18" charset="0"/>
              </a:rPr>
              <a:t>Kazakhstan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— </a:t>
            </a:r>
            <a:r>
              <a:rPr lang="en-US" sz="2000" dirty="0" smtClean="0">
                <a:latin typeface="Cambria" pitchFamily="18" charset="0"/>
              </a:rPr>
              <a:t>a system-forming </a:t>
            </a:r>
            <a:r>
              <a:rPr lang="en-US" sz="2000" dirty="0">
                <a:latin typeface="Cambria" pitchFamily="18" charset="0"/>
              </a:rPr>
              <a:t>state in the integration association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 smtClean="0">
                <a:latin typeface="Cambria" pitchFamily="18" charset="0"/>
              </a:rPr>
              <a:t>Kazakhstan is one of the founders of EAEU</a:t>
            </a:r>
            <a:r>
              <a:rPr lang="ru-RU" sz="2000" dirty="0" smtClean="0">
                <a:latin typeface="Cambria" pitchFamily="18" charset="0"/>
              </a:rPr>
              <a:t>. </a:t>
            </a:r>
            <a:r>
              <a:rPr lang="en-US" sz="2000" dirty="0">
                <a:latin typeface="Cambria" pitchFamily="18" charset="0"/>
              </a:rPr>
              <a:t>It benefits </a:t>
            </a:r>
            <a:r>
              <a:rPr lang="en-US" sz="2000" dirty="0" smtClean="0">
                <a:latin typeface="Cambria" pitchFamily="18" charset="0"/>
              </a:rPr>
              <a:t>the </a:t>
            </a:r>
            <a:r>
              <a:rPr lang="en-US" sz="2000" dirty="0">
                <a:latin typeface="Cambria" pitchFamily="18" charset="0"/>
              </a:rPr>
              <a:t>use of the transport and logistics potential of the integration association, </a:t>
            </a:r>
            <a:r>
              <a:rPr lang="en-US" sz="2000" dirty="0" smtClean="0">
                <a:latin typeface="Cambria" pitchFamily="18" charset="0"/>
              </a:rPr>
              <a:t>projects financing </a:t>
            </a:r>
            <a:r>
              <a:rPr lang="en-US" sz="2000" dirty="0">
                <a:latin typeface="Cambria" pitchFamily="18" charset="0"/>
              </a:rPr>
              <a:t>on its own territory by the Eurasian Development Bank. </a:t>
            </a:r>
            <a:r>
              <a:rPr lang="en-US" sz="2000" dirty="0" smtClean="0">
                <a:latin typeface="Cambria" pitchFamily="18" charset="0"/>
              </a:rPr>
              <a:t>The perspective </a:t>
            </a:r>
            <a:r>
              <a:rPr lang="en-US" sz="2000" dirty="0">
                <a:latin typeface="Cambria" pitchFamily="18" charset="0"/>
              </a:rPr>
              <a:t>of </a:t>
            </a:r>
            <a:r>
              <a:rPr lang="en-US" sz="2000" dirty="0" smtClean="0">
                <a:latin typeface="Cambria" pitchFamily="18" charset="0"/>
              </a:rPr>
              <a:t>multiple </a:t>
            </a:r>
            <a:r>
              <a:rPr lang="en-US" sz="2000" dirty="0">
                <a:latin typeface="Cambria" pitchFamily="18" charset="0"/>
              </a:rPr>
              <a:t>increase in exports to a single market for a number of commodity items (from the agricultural sector to the chemical and metallurgical industries).</a:t>
            </a:r>
            <a:r>
              <a:rPr lang="ru-RU" sz="2000" b="1" dirty="0" smtClean="0">
                <a:latin typeface="Cambria" pitchFamily="18" charset="0"/>
              </a:rPr>
              <a:t>	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0907486" y="6041571"/>
            <a:ext cx="1005840" cy="5355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4488" y="459982"/>
            <a:ext cx="10375594" cy="73559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Cooperation of Central Asian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and South Caucasian countries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with EAEU (by country)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58184" y="1998622"/>
            <a:ext cx="10154698" cy="32134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Cambria" pitchFamily="18" charset="0"/>
              </a:rPr>
              <a:t>	</a:t>
            </a:r>
            <a:r>
              <a:rPr lang="en-US" b="1" dirty="0" smtClean="0">
                <a:latin typeface="Cambria" pitchFamily="18" charset="0"/>
              </a:rPr>
              <a:t>Kyrgyzstan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— </a:t>
            </a:r>
            <a:r>
              <a:rPr lang="en-US" dirty="0">
                <a:latin typeface="Cambria" pitchFamily="18" charset="0"/>
              </a:rPr>
              <a:t>a member of the</a:t>
            </a:r>
            <a:r>
              <a:rPr lang="ru-RU" dirty="0">
                <a:latin typeface="Cambria" pitchFamily="18" charset="0"/>
              </a:rPr>
              <a:t> «</a:t>
            </a:r>
            <a:r>
              <a:rPr lang="en-US" dirty="0">
                <a:latin typeface="Cambria" pitchFamily="18" charset="0"/>
              </a:rPr>
              <a:t>second wave</a:t>
            </a:r>
            <a:r>
              <a:rPr lang="ru-RU" dirty="0">
                <a:latin typeface="Cambria" pitchFamily="18" charset="0"/>
              </a:rPr>
              <a:t>». </a:t>
            </a:r>
            <a:r>
              <a:rPr lang="en-US" dirty="0" smtClean="0">
                <a:latin typeface="Cambria" pitchFamily="18" charset="0"/>
              </a:rPr>
              <a:t>Nowadays the governments role in the working process of </a:t>
            </a:r>
            <a:r>
              <a:rPr lang="en-US" dirty="0">
                <a:latin typeface="Cambria" pitchFamily="18" charset="0"/>
              </a:rPr>
              <a:t>the integration association </a:t>
            </a:r>
            <a:r>
              <a:rPr lang="en-US" dirty="0" smtClean="0">
                <a:latin typeface="Cambria" pitchFamily="18" charset="0"/>
              </a:rPr>
              <a:t>is small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en-US" dirty="0" smtClean="0">
                <a:latin typeface="Cambria" pitchFamily="18" charset="0"/>
              </a:rPr>
              <a:t>However in 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2017 </a:t>
            </a:r>
            <a:r>
              <a:rPr lang="en-US" dirty="0" smtClean="0">
                <a:latin typeface="Cambria" pitchFamily="18" charset="0"/>
              </a:rPr>
              <a:t>Kyrgyzstan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will chair the EAEU, that will make a positive effect on countries positions in the association.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The introduction </a:t>
            </a:r>
            <a:r>
              <a:rPr lang="en-US" dirty="0">
                <a:latin typeface="Cambria" pitchFamily="18" charset="0"/>
              </a:rPr>
              <a:t>of norms and practices of regulation of </a:t>
            </a:r>
            <a:r>
              <a:rPr lang="en-US" dirty="0" smtClean="0">
                <a:latin typeface="Cambria" pitchFamily="18" charset="0"/>
              </a:rPr>
              <a:t>EAEU is really perspective for Kyrgyzstan, because it </a:t>
            </a:r>
            <a:r>
              <a:rPr lang="en-US" dirty="0">
                <a:latin typeface="Cambria" pitchFamily="18" charset="0"/>
              </a:rPr>
              <a:t>Will promote the progress of economic life in the country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en-US" dirty="0" smtClean="0">
                <a:latin typeface="Cambria" pitchFamily="18" charset="0"/>
              </a:rPr>
              <a:t>At the same time the country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has a strong export potential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in </a:t>
            </a:r>
            <a:r>
              <a:rPr lang="en-US" dirty="0">
                <a:latin typeface="Cambria" pitchFamily="18" charset="0"/>
              </a:rPr>
              <a:t>food industry </a:t>
            </a:r>
            <a:r>
              <a:rPr lang="en-US" dirty="0" smtClean="0">
                <a:latin typeface="Cambria" pitchFamily="18" charset="0"/>
              </a:rPr>
              <a:t>and in light industry.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Cambria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9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4488" y="459982"/>
            <a:ext cx="10375594" cy="73559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Cooperation of Central Asian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and South Caucasian countries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with EAEU (not in EAEU)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8353" y="1854928"/>
            <a:ext cx="10384973" cy="48463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 Significant </a:t>
            </a:r>
            <a:r>
              <a:rPr lang="en-US" dirty="0">
                <a:latin typeface="Cambria" pitchFamily="18" charset="0"/>
              </a:rPr>
              <a:t>development </a:t>
            </a:r>
            <a:r>
              <a:rPr lang="en-US" dirty="0" smtClean="0">
                <a:latin typeface="Cambria" pitchFamily="18" charset="0"/>
              </a:rPr>
              <a:t>potential is </a:t>
            </a:r>
            <a:r>
              <a:rPr lang="en-US" dirty="0">
                <a:latin typeface="Cambria" pitchFamily="18" charset="0"/>
              </a:rPr>
              <a:t>the connection </a:t>
            </a:r>
            <a:r>
              <a:rPr lang="en-US" dirty="0" smtClean="0">
                <a:latin typeface="Cambria" pitchFamily="18" charset="0"/>
              </a:rPr>
              <a:t>of EAEU </a:t>
            </a:r>
            <a:r>
              <a:rPr lang="en-US" dirty="0">
                <a:latin typeface="Cambria" pitchFamily="18" charset="0"/>
              </a:rPr>
              <a:t>with </a:t>
            </a:r>
            <a:r>
              <a:rPr lang="en-US" b="1" dirty="0">
                <a:latin typeface="Cambria" pitchFamily="18" charset="0"/>
              </a:rPr>
              <a:t>Uzbekistan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who will </a:t>
            </a:r>
            <a:r>
              <a:rPr lang="en-US" dirty="0">
                <a:latin typeface="Cambria" pitchFamily="18" charset="0"/>
              </a:rPr>
              <a:t>remain interested in </a:t>
            </a:r>
            <a:r>
              <a:rPr lang="en-US" dirty="0" smtClean="0">
                <a:latin typeface="Cambria" pitchFamily="18" charset="0"/>
              </a:rPr>
              <a:t>attracting investments, building </a:t>
            </a:r>
            <a:r>
              <a:rPr lang="en-US" dirty="0">
                <a:latin typeface="Cambria" pitchFamily="18" charset="0"/>
              </a:rPr>
              <a:t>economic </a:t>
            </a:r>
            <a:r>
              <a:rPr lang="en-US" dirty="0" smtClean="0">
                <a:latin typeface="Cambria" pitchFamily="18" charset="0"/>
              </a:rPr>
              <a:t>cooperation and </a:t>
            </a:r>
            <a:r>
              <a:rPr lang="en-US" dirty="0">
                <a:latin typeface="Cambria" pitchFamily="18" charset="0"/>
              </a:rPr>
              <a:t>facilitating the conditions for the withdrawal of its own products to </a:t>
            </a:r>
            <a:r>
              <a:rPr lang="en-US" dirty="0" smtClean="0">
                <a:latin typeface="Cambria" pitchFamily="18" charset="0"/>
              </a:rPr>
              <a:t>EAEU market </a:t>
            </a:r>
            <a:r>
              <a:rPr lang="en-US" dirty="0">
                <a:latin typeface="Cambria" pitchFamily="18" charset="0"/>
              </a:rPr>
              <a:t>in the coming </a:t>
            </a:r>
            <a:r>
              <a:rPr lang="en-US" dirty="0" smtClean="0">
                <a:latin typeface="Cambria" pitchFamily="18" charset="0"/>
              </a:rPr>
              <a:t>years.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Tajikistan </a:t>
            </a:r>
            <a:r>
              <a:rPr lang="en-US" dirty="0" smtClean="0">
                <a:latin typeface="Cambria" pitchFamily="18" charset="0"/>
              </a:rPr>
              <a:t> is interested in economic cooperation with Russia, other CIS countries and EAEU.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In the medium term, the issue of joining Dushanbe to an integration association may arise.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However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due to the weakness of Tajikistan </a:t>
            </a:r>
            <a:r>
              <a:rPr lang="en-US" dirty="0">
                <a:latin typeface="Cambria" pitchFamily="18" charset="0"/>
              </a:rPr>
              <a:t>economy </a:t>
            </a:r>
            <a:r>
              <a:rPr lang="en-US" dirty="0" smtClean="0">
                <a:latin typeface="Cambria" pitchFamily="18" charset="0"/>
              </a:rPr>
              <a:t>in terms of institutions </a:t>
            </a:r>
            <a:r>
              <a:rPr lang="en-US" dirty="0">
                <a:latin typeface="Cambria" pitchFamily="18" charset="0"/>
              </a:rPr>
              <a:t>and </a:t>
            </a: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>
                <a:latin typeface="Cambria" pitchFamily="18" charset="0"/>
              </a:rPr>
              <a:t>availability of economic assets, the potential for developing ties with </a:t>
            </a:r>
            <a:r>
              <a:rPr lang="en-US" dirty="0" smtClean="0">
                <a:latin typeface="Cambria" pitchFamily="18" charset="0"/>
              </a:rPr>
              <a:t>EAEU </a:t>
            </a:r>
            <a:r>
              <a:rPr lang="en-US" dirty="0">
                <a:latin typeface="Cambria" pitchFamily="18" charset="0"/>
              </a:rPr>
              <a:t>is quite modest.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As for </a:t>
            </a:r>
            <a:r>
              <a:rPr lang="en-US" b="1" dirty="0">
                <a:latin typeface="Cambria" pitchFamily="18" charset="0"/>
              </a:rPr>
              <a:t>Azerbaijan</a:t>
            </a:r>
            <a:r>
              <a:rPr lang="en-US" dirty="0">
                <a:latin typeface="Cambria" pitchFamily="18" charset="0"/>
              </a:rPr>
              <a:t>, trade and economic relations of </a:t>
            </a:r>
            <a:r>
              <a:rPr lang="en-US" dirty="0" smtClean="0">
                <a:latin typeface="Cambria" pitchFamily="18" charset="0"/>
              </a:rPr>
              <a:t>EAEU have </a:t>
            </a:r>
            <a:r>
              <a:rPr lang="en-US" dirty="0">
                <a:latin typeface="Cambria" pitchFamily="18" charset="0"/>
              </a:rPr>
              <a:t>a good potential for development in </a:t>
            </a:r>
            <a:r>
              <a:rPr lang="en-US" dirty="0" smtClean="0">
                <a:latin typeface="Cambria" pitchFamily="18" charset="0"/>
              </a:rPr>
              <a:t>agricultural </a:t>
            </a:r>
            <a:r>
              <a:rPr lang="en-US" dirty="0">
                <a:latin typeface="Cambria" pitchFamily="18" charset="0"/>
              </a:rPr>
              <a:t>products supply.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Cambria" pitchFamily="18" charset="0"/>
              </a:rPr>
              <a:t>	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907486" y="6041571"/>
            <a:ext cx="1005840" cy="5355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4488" y="459982"/>
            <a:ext cx="10375594" cy="73559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Cooperation of Central Asian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and South Caucasian countries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with EAEU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(not in EAEU)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01" y="1267096"/>
            <a:ext cx="10294034" cy="4467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	</a:t>
            </a:r>
            <a:r>
              <a:rPr lang="en-US" sz="2200" dirty="0" smtClean="0">
                <a:latin typeface="Cambria" pitchFamily="18" charset="0"/>
              </a:rPr>
              <a:t>The outsider </a:t>
            </a:r>
            <a:r>
              <a:rPr lang="en-US" sz="2200" dirty="0">
                <a:latin typeface="Cambria" pitchFamily="18" charset="0"/>
              </a:rPr>
              <a:t>f</a:t>
            </a:r>
            <a:r>
              <a:rPr lang="en-US" sz="2200" dirty="0" smtClean="0">
                <a:latin typeface="Cambria" pitchFamily="18" charset="0"/>
              </a:rPr>
              <a:t>or </a:t>
            </a:r>
            <a:r>
              <a:rPr lang="en-US" sz="2200" dirty="0">
                <a:latin typeface="Cambria" pitchFamily="18" charset="0"/>
              </a:rPr>
              <a:t>the development of cooperation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with EAEU is </a:t>
            </a:r>
            <a:r>
              <a:rPr lang="en-US" sz="2200" b="1" dirty="0" smtClean="0">
                <a:latin typeface="Cambria" pitchFamily="18" charset="0"/>
              </a:rPr>
              <a:t>Georgia.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en-US" sz="2200" dirty="0">
                <a:latin typeface="Cambria" pitchFamily="18" charset="0"/>
              </a:rPr>
              <a:t>The </a:t>
            </a:r>
            <a:r>
              <a:rPr lang="en-US" sz="2200" dirty="0" err="1">
                <a:latin typeface="Cambria" pitchFamily="18" charset="0"/>
              </a:rPr>
              <a:t>Transcaucasian</a:t>
            </a:r>
            <a:r>
              <a:rPr lang="en-US" sz="2200" dirty="0">
                <a:latin typeface="Cambria" pitchFamily="18" charset="0"/>
              </a:rPr>
              <a:t> state has a complex political relationship with Moscow and a political-economic course oriented toward the Euro-Atlantic community. </a:t>
            </a:r>
            <a:r>
              <a:rPr lang="en-US" sz="2200" dirty="0" smtClean="0">
                <a:latin typeface="Cambria" pitchFamily="18" charset="0"/>
              </a:rPr>
              <a:t>Another important outsider is </a:t>
            </a:r>
            <a:r>
              <a:rPr lang="en-US" sz="2200" b="1" dirty="0" smtClean="0">
                <a:latin typeface="Cambria" pitchFamily="18" charset="0"/>
              </a:rPr>
              <a:t>Turkmenistan</a:t>
            </a:r>
            <a:r>
              <a:rPr lang="ru-RU" sz="2200" b="1" dirty="0" smtClean="0">
                <a:latin typeface="Cambria" pitchFamily="18" charset="0"/>
              </a:rPr>
              <a:t> </a:t>
            </a:r>
            <a:r>
              <a:rPr lang="ru-RU" sz="2200" dirty="0" smtClean="0">
                <a:latin typeface="Cambria" pitchFamily="18" charset="0"/>
              </a:rPr>
              <a:t>– </a:t>
            </a:r>
            <a:r>
              <a:rPr lang="en-US" sz="2200" dirty="0" smtClean="0">
                <a:latin typeface="Cambria" pitchFamily="18" charset="0"/>
              </a:rPr>
              <a:t>a country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with </a:t>
            </a:r>
            <a:r>
              <a:rPr lang="en-US" sz="2200" dirty="0">
                <a:latin typeface="Cambria" pitchFamily="18" charset="0"/>
              </a:rPr>
              <a:t>a clearly expressed raw material character of the economy, adhering to the isolationist approach to the interaction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with Russia and other CIS countries</a:t>
            </a:r>
            <a:r>
              <a:rPr lang="ru-RU" sz="2200" dirty="0" smtClean="0">
                <a:latin typeface="Cambria" pitchFamily="18" charset="0"/>
              </a:rPr>
              <a:t>. </a:t>
            </a:r>
            <a:r>
              <a:rPr lang="en-US" sz="2200" dirty="0">
                <a:latin typeface="Cambria" pitchFamily="18" charset="0"/>
              </a:rPr>
              <a:t>The prospects for cooperation between Turkmenistan and the </a:t>
            </a:r>
            <a:r>
              <a:rPr lang="en-US" sz="2200" dirty="0" smtClean="0">
                <a:latin typeface="Cambria" pitchFamily="18" charset="0"/>
              </a:rPr>
              <a:t>EAEU </a:t>
            </a:r>
            <a:r>
              <a:rPr lang="en-US" sz="2200" dirty="0">
                <a:latin typeface="Cambria" pitchFamily="18" charset="0"/>
              </a:rPr>
              <a:t>are poorly seen.</a:t>
            </a:r>
            <a:endParaRPr lang="ru-RU" sz="22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latin typeface="Cambria" pitchFamily="18" charset="0"/>
              </a:rPr>
              <a:t>	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94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4310" y="1410788"/>
            <a:ext cx="10337576" cy="48593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en-US" dirty="0">
                <a:latin typeface="Cambria" pitchFamily="18" charset="0"/>
              </a:rPr>
              <a:t> The main </a:t>
            </a:r>
            <a:r>
              <a:rPr lang="en-US" b="1" dirty="0" smtClean="0">
                <a:latin typeface="Cambria" pitchFamily="18" charset="0"/>
              </a:rPr>
              <a:t>task</a:t>
            </a:r>
            <a:r>
              <a:rPr lang="en-US" dirty="0" smtClean="0">
                <a:latin typeface="Cambria" pitchFamily="18" charset="0"/>
              </a:rPr>
              <a:t> of </a:t>
            </a:r>
            <a:r>
              <a:rPr lang="en-US" dirty="0">
                <a:latin typeface="Cambria" pitchFamily="18" charset="0"/>
              </a:rPr>
              <a:t>the study was to identify countries with the best balance of potential for </a:t>
            </a:r>
            <a:r>
              <a:rPr lang="en-US" dirty="0" smtClean="0">
                <a:latin typeface="Cambria" pitchFamily="18" charset="0"/>
              </a:rPr>
              <a:t>investment, </a:t>
            </a:r>
            <a:r>
              <a:rPr lang="en-US" dirty="0">
                <a:latin typeface="Cambria" pitchFamily="18" charset="0"/>
              </a:rPr>
              <a:t>with existing </a:t>
            </a:r>
            <a:r>
              <a:rPr lang="en-US" dirty="0" smtClean="0">
                <a:latin typeface="Cambria" pitchFamily="18" charset="0"/>
              </a:rPr>
              <a:t>political and economic </a:t>
            </a:r>
            <a:r>
              <a:rPr lang="en-US" dirty="0">
                <a:latin typeface="Cambria" pitchFamily="18" charset="0"/>
              </a:rPr>
              <a:t>risks for investors.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We analyzed such ratings as: </a:t>
            </a:r>
            <a:r>
              <a:rPr lang="en-US" b="1" dirty="0" smtClean="0">
                <a:latin typeface="Cambria" pitchFamily="18" charset="0"/>
              </a:rPr>
              <a:t>Doing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business</a:t>
            </a:r>
            <a:r>
              <a:rPr lang="ru-RU" b="1" dirty="0">
                <a:latin typeface="Cambria" pitchFamily="18" charset="0"/>
              </a:rPr>
              <a:t>, </a:t>
            </a:r>
            <a:r>
              <a:rPr lang="en-US" b="1" dirty="0">
                <a:latin typeface="Cambria" pitchFamily="18" charset="0"/>
              </a:rPr>
              <a:t>Moody</a:t>
            </a:r>
            <a:r>
              <a:rPr lang="ru-RU" b="1" dirty="0">
                <a:latin typeface="Cambria" pitchFamily="18" charset="0"/>
              </a:rPr>
              <a:t>’</a:t>
            </a:r>
            <a:r>
              <a:rPr lang="en-US" b="1" dirty="0">
                <a:latin typeface="Cambria" pitchFamily="18" charset="0"/>
              </a:rPr>
              <a:t>s</a:t>
            </a:r>
            <a:r>
              <a:rPr lang="ru-RU" b="1" dirty="0">
                <a:latin typeface="Cambria" pitchFamily="18" charset="0"/>
              </a:rPr>
              <a:t>, </a:t>
            </a:r>
            <a:r>
              <a:rPr lang="en-US" b="1" dirty="0">
                <a:latin typeface="Cambria" pitchFamily="18" charset="0"/>
              </a:rPr>
              <a:t>Fitch</a:t>
            </a:r>
            <a:r>
              <a:rPr lang="ru-RU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Standart</a:t>
            </a:r>
            <a:r>
              <a:rPr lang="ru-RU" b="1" dirty="0">
                <a:latin typeface="Cambria" pitchFamily="18" charset="0"/>
              </a:rPr>
              <a:t>&amp;</a:t>
            </a:r>
            <a:r>
              <a:rPr lang="en-US" b="1" dirty="0">
                <a:latin typeface="Cambria" pitchFamily="18" charset="0"/>
              </a:rPr>
              <a:t>Poor</a:t>
            </a:r>
            <a:r>
              <a:rPr lang="ru-RU" b="1" dirty="0">
                <a:latin typeface="Cambria" pitchFamily="18" charset="0"/>
              </a:rPr>
              <a:t>’</a:t>
            </a:r>
            <a:r>
              <a:rPr lang="en-US" b="1" dirty="0">
                <a:latin typeface="Cambria" pitchFamily="18" charset="0"/>
              </a:rPr>
              <a:t>s</a:t>
            </a:r>
            <a:r>
              <a:rPr lang="ru-RU" b="1" dirty="0">
                <a:latin typeface="Cambria" pitchFamily="18" charset="0"/>
              </a:rPr>
              <a:t>. </a:t>
            </a:r>
            <a:r>
              <a:rPr lang="en-US" dirty="0" smtClean="0">
                <a:latin typeface="Cambria" pitchFamily="18" charset="0"/>
              </a:rPr>
              <a:t>Such </a:t>
            </a:r>
            <a:r>
              <a:rPr lang="en-US" dirty="0">
                <a:latin typeface="Cambria" pitchFamily="18" charset="0"/>
              </a:rPr>
              <a:t>macroeconomic indicators </a:t>
            </a:r>
            <a:r>
              <a:rPr lang="en-US" dirty="0" smtClean="0">
                <a:latin typeface="Cambria" pitchFamily="18" charset="0"/>
              </a:rPr>
              <a:t>as </a:t>
            </a:r>
            <a:r>
              <a:rPr lang="en-US" dirty="0">
                <a:latin typeface="Cambria" pitchFamily="18" charset="0"/>
              </a:rPr>
              <a:t>(GDP, GDP (per capita), inflation, unemployment, the number of employees in the economy, foreign trade and balance, the balance of </a:t>
            </a:r>
            <a:r>
              <a:rPr lang="en-US" dirty="0" smtClean="0">
                <a:latin typeface="Cambria" pitchFamily="18" charset="0"/>
              </a:rPr>
              <a:t>payments) were </a:t>
            </a:r>
            <a:r>
              <a:rPr lang="en-US" dirty="0">
                <a:latin typeface="Cambria" pitchFamily="18" charset="0"/>
              </a:rPr>
              <a:t>considered in </a:t>
            </a:r>
            <a:r>
              <a:rPr lang="en-US" dirty="0" smtClean="0">
                <a:latin typeface="Cambria" pitchFamily="18" charset="0"/>
              </a:rPr>
              <a:t>detail. We also analyzed the </a:t>
            </a:r>
            <a:r>
              <a:rPr lang="en-US" dirty="0">
                <a:latin typeface="Cambria" pitchFamily="18" charset="0"/>
              </a:rPr>
              <a:t>transport </a:t>
            </a:r>
            <a:r>
              <a:rPr lang="en-US" dirty="0" smtClean="0">
                <a:latin typeface="Cambria" pitchFamily="18" charset="0"/>
              </a:rPr>
              <a:t>infrastructure, that  links </a:t>
            </a:r>
            <a:r>
              <a:rPr lang="en-US" dirty="0">
                <a:latin typeface="Cambria" pitchFamily="18" charset="0"/>
              </a:rPr>
              <a:t>countries to world markets</a:t>
            </a:r>
            <a:r>
              <a:rPr lang="ru-RU" dirty="0" smtClean="0">
                <a:latin typeface="Cambria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latin typeface="Cambria" pitchFamily="18" charset="0"/>
              </a:rPr>
              <a:t>	</a:t>
            </a:r>
            <a:r>
              <a:rPr lang="en-US" dirty="0">
                <a:latin typeface="Cambria" pitchFamily="18" charset="0"/>
              </a:rPr>
              <a:t> G</a:t>
            </a:r>
            <a:r>
              <a:rPr lang="en-US" dirty="0" smtClean="0">
                <a:latin typeface="Cambria" pitchFamily="18" charset="0"/>
              </a:rPr>
              <a:t>overnment </a:t>
            </a:r>
            <a:r>
              <a:rPr lang="en-US" dirty="0">
                <a:latin typeface="Cambria" pitchFamily="18" charset="0"/>
              </a:rPr>
              <a:t>programs and strategies for economic development are examined in detail. An important factor for </a:t>
            </a:r>
            <a:r>
              <a:rPr lang="en-US" dirty="0" smtClean="0">
                <a:latin typeface="Cambria" pitchFamily="18" charset="0"/>
              </a:rPr>
              <a:t>the assessment of </a:t>
            </a:r>
            <a:r>
              <a:rPr lang="en-US" dirty="0">
                <a:latin typeface="Cambria" pitchFamily="18" charset="0"/>
              </a:rPr>
              <a:t>the investment attractiveness of countries in the context of instability of political institutions is the analysis of political stability and predictability of political processes </a:t>
            </a:r>
            <a:r>
              <a:rPr lang="en-US" dirty="0" smtClean="0">
                <a:latin typeface="Cambria" pitchFamily="18" charset="0"/>
              </a:rPr>
              <a:t>for investors.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Research Methodology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1248" y="2194564"/>
            <a:ext cx="4354786" cy="394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Nowadays, none of the states </a:t>
            </a:r>
            <a:r>
              <a:rPr lang="en-US" dirty="0">
                <a:latin typeface="Cambria" pitchFamily="18" charset="0"/>
              </a:rPr>
              <a:t>can count on </a:t>
            </a:r>
            <a:r>
              <a:rPr lang="en-US" dirty="0" smtClean="0">
                <a:latin typeface="Cambria" pitchFamily="18" charset="0"/>
              </a:rPr>
              <a:t>qualitative </a:t>
            </a:r>
            <a:r>
              <a:rPr lang="en-US" dirty="0">
                <a:latin typeface="Cambria" pitchFamily="18" charset="0"/>
              </a:rPr>
              <a:t>development, improvement of social and economic situation without the help of </a:t>
            </a:r>
            <a:r>
              <a:rPr lang="en-US" dirty="0" smtClean="0">
                <a:latin typeface="Cambria" pitchFamily="18" charset="0"/>
              </a:rPr>
              <a:t>foreign investments and best </a:t>
            </a:r>
            <a:r>
              <a:rPr lang="en-US" dirty="0">
                <a:latin typeface="Cambria" pitchFamily="18" charset="0"/>
              </a:rPr>
              <a:t>practices and </a:t>
            </a:r>
            <a:r>
              <a:rPr lang="en-US" dirty="0" smtClean="0">
                <a:latin typeface="Cambria" pitchFamily="18" charset="0"/>
              </a:rPr>
              <a:t>technologies.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04033" y="176024"/>
            <a:ext cx="10336566" cy="144997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Development results of Central Asian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and South Caucasian countries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economy for 25 years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8" name="Объект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4404" r="1497" b="3113"/>
          <a:stretch/>
        </p:blipFill>
        <p:spPr>
          <a:xfrm>
            <a:off x="5852158" y="1937183"/>
            <a:ext cx="5886822" cy="42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4310" y="1156388"/>
            <a:ext cx="10376764" cy="51007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The expert center </a:t>
            </a:r>
            <a:r>
              <a:rPr lang="ru-RU" b="1" dirty="0" smtClean="0">
                <a:latin typeface="Cambria" pitchFamily="18" charset="0"/>
              </a:rPr>
              <a:t>«</a:t>
            </a:r>
            <a:r>
              <a:rPr lang="fr-FR" b="1" dirty="0">
                <a:latin typeface="Cambria" pitchFamily="18" charset="0"/>
              </a:rPr>
              <a:t>Eurasian development</a:t>
            </a:r>
            <a:r>
              <a:rPr lang="ru-RU" b="1" dirty="0" smtClean="0">
                <a:latin typeface="Cambria" pitchFamily="18" charset="0"/>
              </a:rPr>
              <a:t>» </a:t>
            </a:r>
            <a:r>
              <a:rPr lang="ru-RU" b="1" dirty="0">
                <a:latin typeface="Cambria" pitchFamily="18" charset="0"/>
              </a:rPr>
              <a:t>(</a:t>
            </a:r>
            <a:r>
              <a:rPr lang="en-US" b="1" dirty="0">
                <a:latin typeface="Cambria" pitchFamily="18" charset="0"/>
              </a:rPr>
              <a:t>Expert Center Eurasian Development</a:t>
            </a:r>
            <a:r>
              <a:rPr lang="ru-RU" b="1" dirty="0">
                <a:latin typeface="Cambria" pitchFamily="18" charset="0"/>
              </a:rPr>
              <a:t>, </a:t>
            </a:r>
            <a:r>
              <a:rPr lang="en-US" b="1" dirty="0">
                <a:latin typeface="Cambria" pitchFamily="18" charset="0"/>
              </a:rPr>
              <a:t>ECED</a:t>
            </a:r>
            <a:r>
              <a:rPr lang="ru-RU" b="1" dirty="0">
                <a:latin typeface="Cambria" pitchFamily="18" charset="0"/>
              </a:rPr>
              <a:t>)</a:t>
            </a:r>
            <a:r>
              <a:rPr lang="ru-RU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was founded in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2013 </a:t>
            </a:r>
            <a:r>
              <a:rPr lang="en-US" dirty="0" smtClean="0">
                <a:latin typeface="Cambria" pitchFamily="18" charset="0"/>
              </a:rPr>
              <a:t>as an analytical group of researchers.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Nowadays we are a specialized center of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political </a:t>
            </a:r>
            <a:r>
              <a:rPr lang="en-US" dirty="0">
                <a:latin typeface="Cambria" pitchFamily="18" charset="0"/>
              </a:rPr>
              <a:t>and investment consulting.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Cambria" pitchFamily="18" charset="0"/>
              </a:rPr>
              <a:t>	</a:t>
            </a:r>
            <a:r>
              <a:rPr lang="en-US" i="1" dirty="0" smtClean="0">
                <a:latin typeface="Cambria" pitchFamily="18" charset="0"/>
              </a:rPr>
              <a:t>Our interests are</a:t>
            </a:r>
            <a:r>
              <a:rPr lang="ru-RU" i="1" dirty="0" smtClean="0">
                <a:latin typeface="Cambria" pitchFamily="18" charset="0"/>
              </a:rPr>
              <a:t>:</a:t>
            </a:r>
            <a:endParaRPr lang="ru-RU" i="1" dirty="0">
              <a:latin typeface="Cambria" pitchFamily="18" charset="0"/>
            </a:endParaRPr>
          </a:p>
          <a:p>
            <a:pPr lvl="0" algn="just"/>
            <a:r>
              <a:rPr lang="en-US" dirty="0">
                <a:latin typeface="Cambria" pitchFamily="18" charset="0"/>
              </a:rPr>
              <a:t>Analysis of </a:t>
            </a:r>
            <a:r>
              <a:rPr lang="en-US" dirty="0" smtClean="0">
                <a:latin typeface="Cambria" pitchFamily="18" charset="0"/>
              </a:rPr>
              <a:t>political and security </a:t>
            </a:r>
            <a:r>
              <a:rPr lang="en-US" dirty="0">
                <a:latin typeface="Cambria" pitchFamily="18" charset="0"/>
              </a:rPr>
              <a:t>risks in </a:t>
            </a:r>
            <a:r>
              <a:rPr lang="en-US" dirty="0" smtClean="0">
                <a:latin typeface="Cambria" pitchFamily="18" charset="0"/>
              </a:rPr>
              <a:t>the Central </a:t>
            </a:r>
            <a:r>
              <a:rPr lang="en-US" dirty="0">
                <a:latin typeface="Cambria" pitchFamily="18" charset="0"/>
              </a:rPr>
              <a:t>Asia, the South Caucasus, the Caspian </a:t>
            </a:r>
            <a:r>
              <a:rPr lang="en-US" dirty="0" smtClean="0">
                <a:latin typeface="Cambria" pitchFamily="18" charset="0"/>
              </a:rPr>
              <a:t>region</a:t>
            </a:r>
          </a:p>
          <a:p>
            <a:pPr lvl="0" algn="just"/>
            <a:r>
              <a:rPr lang="en-US" dirty="0">
                <a:latin typeface="Cambria" pitchFamily="18" charset="0"/>
              </a:rPr>
              <a:t>Preparation of political </a:t>
            </a:r>
            <a:r>
              <a:rPr lang="en-US" dirty="0" smtClean="0">
                <a:latin typeface="Cambria" pitchFamily="18" charset="0"/>
              </a:rPr>
              <a:t>outlook </a:t>
            </a:r>
            <a:r>
              <a:rPr lang="en-US" dirty="0">
                <a:latin typeface="Cambria" pitchFamily="18" charset="0"/>
              </a:rPr>
              <a:t>for the development of the situation in the </a:t>
            </a:r>
            <a:r>
              <a:rPr lang="en-US" dirty="0" smtClean="0">
                <a:latin typeface="Cambria" pitchFamily="18" charset="0"/>
              </a:rPr>
              <a:t>region</a:t>
            </a:r>
          </a:p>
          <a:p>
            <a:pPr lvl="0" algn="just"/>
            <a:r>
              <a:rPr lang="en-US" dirty="0">
                <a:latin typeface="Cambria" pitchFamily="18" charset="0"/>
              </a:rPr>
              <a:t>Monitoring of investment risks in the </a:t>
            </a:r>
            <a:r>
              <a:rPr lang="en-US" dirty="0" smtClean="0">
                <a:latin typeface="Cambria" pitchFamily="18" charset="0"/>
              </a:rPr>
              <a:t>Central </a:t>
            </a:r>
            <a:r>
              <a:rPr lang="en-US" dirty="0">
                <a:latin typeface="Cambria" pitchFamily="18" charset="0"/>
              </a:rPr>
              <a:t>Asia, the South Caucasus, the Caspian </a:t>
            </a:r>
            <a:r>
              <a:rPr lang="en-US" dirty="0" smtClean="0">
                <a:latin typeface="Cambria" pitchFamily="18" charset="0"/>
              </a:rPr>
              <a:t>region</a:t>
            </a:r>
          </a:p>
          <a:p>
            <a:pPr lvl="0" algn="just"/>
            <a:r>
              <a:rPr lang="en-US" dirty="0" smtClean="0">
                <a:latin typeface="Cambria" pitchFamily="18" charset="0"/>
              </a:rPr>
              <a:t>Conduction of </a:t>
            </a:r>
            <a:r>
              <a:rPr lang="en-US" dirty="0">
                <a:latin typeface="Cambria" pitchFamily="18" charset="0"/>
              </a:rPr>
              <a:t>studies on assessing the development potential, state regulation of certain economic sectors of region </a:t>
            </a:r>
            <a:r>
              <a:rPr lang="en-US" dirty="0" smtClean="0">
                <a:latin typeface="Cambria" pitchFamily="18" charset="0"/>
              </a:rPr>
              <a:t>countries</a:t>
            </a:r>
          </a:p>
          <a:p>
            <a:pPr lvl="0" algn="just"/>
            <a:r>
              <a:rPr lang="en-US" dirty="0">
                <a:latin typeface="Cambria" pitchFamily="18" charset="0"/>
              </a:rPr>
              <a:t>Analytical and consulting support of business projects in the region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About us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14970" y="1237131"/>
            <a:ext cx="4558553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Cambria" pitchFamily="18" charset="0"/>
              </a:rPr>
              <a:t>Eced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team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includes leading </a:t>
            </a:r>
            <a:r>
              <a:rPr lang="en-US" dirty="0">
                <a:latin typeface="Cambria" pitchFamily="18" charset="0"/>
              </a:rPr>
              <a:t>Russian </a:t>
            </a:r>
            <a:r>
              <a:rPr lang="en-US" dirty="0" smtClean="0">
                <a:latin typeface="Cambria" pitchFamily="18" charset="0"/>
              </a:rPr>
              <a:t>experts and representatives </a:t>
            </a:r>
            <a:r>
              <a:rPr lang="en-US" dirty="0">
                <a:latin typeface="Cambria" pitchFamily="18" charset="0"/>
              </a:rPr>
              <a:t>of </a:t>
            </a:r>
            <a:r>
              <a:rPr lang="en-US" dirty="0" smtClean="0">
                <a:latin typeface="Cambria" pitchFamily="18" charset="0"/>
              </a:rPr>
              <a:t>region countries.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The heads </a:t>
            </a:r>
            <a:r>
              <a:rPr lang="en-US" dirty="0">
                <a:latin typeface="Cambria" pitchFamily="18" charset="0"/>
              </a:rPr>
              <a:t>of the analytical group </a:t>
            </a:r>
            <a:r>
              <a:rPr lang="en-US" dirty="0" smtClean="0">
                <a:latin typeface="Cambria" pitchFamily="18" charset="0"/>
              </a:rPr>
              <a:t>are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PhD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Stanislav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Pritchin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and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PhD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en-US" b="1" dirty="0" smtClean="0">
                <a:latin typeface="Cambria" pitchFamily="18" charset="0"/>
              </a:rPr>
              <a:t>Alexander </a:t>
            </a:r>
            <a:r>
              <a:rPr lang="en-US" b="1" dirty="0" err="1" smtClean="0">
                <a:latin typeface="Cambria" pitchFamily="18" charset="0"/>
              </a:rPr>
              <a:t>Vorobiev</a:t>
            </a:r>
            <a:r>
              <a:rPr lang="ru-RU" dirty="0" smtClean="0">
                <a:latin typeface="Cambria" pitchFamily="18" charset="0"/>
              </a:rPr>
              <a:t>. </a:t>
            </a:r>
            <a:endParaRPr lang="ru-RU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" pitchFamily="18" charset="0"/>
              </a:rPr>
              <a:t>For cooperation please contact </a:t>
            </a:r>
            <a:r>
              <a:rPr lang="en-US" dirty="0" smtClean="0">
                <a:latin typeface="Cambria" pitchFamily="18" charset="0"/>
              </a:rPr>
              <a:t>us:</a:t>
            </a:r>
            <a:r>
              <a:rPr lang="ru-RU" dirty="0">
                <a:latin typeface="Cambria" pitchFamily="18" charset="0"/>
              </a:rPr>
              <a:t> </a:t>
            </a:r>
            <a:endParaRPr lang="en-US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itchFamily="18" charset="0"/>
              </a:rPr>
              <a:t>pritchin.stanislav@yandex.ru</a:t>
            </a:r>
            <a:endParaRPr lang="ru-RU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itchFamily="18" charset="0"/>
              </a:rPr>
              <a:t>vorobiov.09@yandex.ru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93271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About us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 b="2598"/>
          <a:stretch/>
        </p:blipFill>
        <p:spPr>
          <a:xfrm>
            <a:off x="8986397" y="1707776"/>
            <a:ext cx="3054972" cy="380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1576" y="5741894"/>
            <a:ext cx="27360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Stanislav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Pritchin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7788" y="5737272"/>
            <a:ext cx="27360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Alexander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Vorobiev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7669" r="4616"/>
          <a:stretch/>
        </p:blipFill>
        <p:spPr>
          <a:xfrm>
            <a:off x="1319347" y="1707776"/>
            <a:ext cx="2991394" cy="38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9941162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Purpose of the study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84310" y="1606277"/>
            <a:ext cx="10018713" cy="43116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en-US" dirty="0" smtClean="0">
                <a:latin typeface="Cambria" pitchFamily="18" charset="0"/>
              </a:rPr>
              <a:t>The main </a:t>
            </a:r>
            <a:r>
              <a:rPr lang="en-US" b="1" dirty="0" smtClean="0">
                <a:latin typeface="Cambria" pitchFamily="18" charset="0"/>
              </a:rPr>
              <a:t>purpose</a:t>
            </a:r>
            <a:r>
              <a:rPr lang="en-US" dirty="0" smtClean="0">
                <a:latin typeface="Cambria" pitchFamily="18" charset="0"/>
              </a:rPr>
              <a:t> of the study  is formation of the rating of </a:t>
            </a:r>
            <a:r>
              <a:rPr lang="en-US" dirty="0">
                <a:latin typeface="Cambria" pitchFamily="18" charset="0"/>
              </a:rPr>
              <a:t>Central Asian and South Caucasian countries </a:t>
            </a:r>
            <a:r>
              <a:rPr lang="en-US" dirty="0" smtClean="0">
                <a:latin typeface="Cambria" pitchFamily="18" charset="0"/>
              </a:rPr>
              <a:t>in </a:t>
            </a:r>
            <a:r>
              <a:rPr lang="en-US" dirty="0">
                <a:latin typeface="Cambria" pitchFamily="18" charset="0"/>
              </a:rPr>
              <a:t>terms of investment </a:t>
            </a:r>
            <a:r>
              <a:rPr lang="en-US" dirty="0" smtClean="0">
                <a:latin typeface="Cambria" pitchFamily="18" charset="0"/>
              </a:rPr>
              <a:t>attractiveness, business environment, </a:t>
            </a:r>
            <a:r>
              <a:rPr lang="en-US" dirty="0">
                <a:latin typeface="Cambria" pitchFamily="18" charset="0"/>
              </a:rPr>
              <a:t>political stability and guarantees protection of investors' </a:t>
            </a:r>
            <a:r>
              <a:rPr lang="en-US" dirty="0" smtClean="0">
                <a:latin typeface="Cambria" pitchFamily="18" charset="0"/>
              </a:rPr>
              <a:t>rights.</a:t>
            </a:r>
            <a:endParaRPr lang="ru-RU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The evaluation of investment attractiveness was </a:t>
            </a:r>
            <a:r>
              <a:rPr lang="en-US" dirty="0">
                <a:latin typeface="Cambria" pitchFamily="18" charset="0"/>
              </a:rPr>
              <a:t>made according to the </a:t>
            </a:r>
            <a:r>
              <a:rPr lang="en-US" dirty="0" smtClean="0">
                <a:latin typeface="Cambria" pitchFamily="18" charset="0"/>
              </a:rPr>
              <a:t>analysis </a:t>
            </a:r>
            <a:r>
              <a:rPr lang="en-US" dirty="0">
                <a:latin typeface="Cambria" pitchFamily="18" charset="0"/>
              </a:rPr>
              <a:t>of </a:t>
            </a:r>
            <a:r>
              <a:rPr lang="en-US" dirty="0" smtClean="0">
                <a:latin typeface="Cambria" pitchFamily="18" charset="0"/>
              </a:rPr>
              <a:t>region countries development</a:t>
            </a:r>
            <a:r>
              <a:rPr lang="en-US" dirty="0">
                <a:latin typeface="Cambria" pitchFamily="18" charset="0"/>
              </a:rPr>
              <a:t>, assessment </a:t>
            </a:r>
            <a:r>
              <a:rPr lang="en-US" dirty="0" smtClean="0">
                <a:latin typeface="Cambria" pitchFamily="18" charset="0"/>
              </a:rPr>
              <a:t>of the </a:t>
            </a:r>
            <a:r>
              <a:rPr lang="en-US" dirty="0">
                <a:latin typeface="Cambria" pitchFamily="18" charset="0"/>
              </a:rPr>
              <a:t>sustainability of </a:t>
            </a:r>
            <a:r>
              <a:rPr lang="en-US" dirty="0" smtClean="0">
                <a:latin typeface="Cambria" pitchFamily="18" charset="0"/>
              </a:rPr>
              <a:t>political institutions work</a:t>
            </a:r>
            <a:r>
              <a:rPr lang="en-US" dirty="0">
                <a:latin typeface="Cambria" pitchFamily="18" charset="0"/>
              </a:rPr>
              <a:t>, assessment of economic potentials, </a:t>
            </a:r>
            <a:r>
              <a:rPr lang="en-US" dirty="0" smtClean="0">
                <a:latin typeface="Cambria" pitchFamily="18" charset="0"/>
              </a:rPr>
              <a:t>openness and “friendliness” with </a:t>
            </a:r>
            <a:r>
              <a:rPr lang="en-US" dirty="0">
                <a:latin typeface="Cambria" pitchFamily="18" charset="0"/>
              </a:rPr>
              <a:t>internal and external </a:t>
            </a:r>
            <a:r>
              <a:rPr lang="en-US" dirty="0" smtClean="0">
                <a:latin typeface="Cambria" pitchFamily="18" charset="0"/>
              </a:rPr>
              <a:t>investors.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58184" y="1489166"/>
            <a:ext cx="6066022" cy="4577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Cambria" pitchFamily="18" charset="0"/>
                <a:cs typeface="Calibri" pitchFamily="34" charset="0"/>
              </a:rPr>
              <a:t>	Almost all </a:t>
            </a:r>
            <a:r>
              <a:rPr lang="en-US" sz="2800" dirty="0">
                <a:latin typeface="Cambria" pitchFamily="18" charset="0"/>
              </a:rPr>
              <a:t>Central Asian and South Caucasian </a:t>
            </a:r>
            <a:r>
              <a:rPr lang="en-US" sz="2800" dirty="0" smtClean="0">
                <a:latin typeface="Cambria" pitchFamily="18" charset="0"/>
              </a:rPr>
              <a:t>countries, including their companies, </a:t>
            </a:r>
            <a:r>
              <a:rPr lang="en-US" sz="2800" dirty="0">
                <a:latin typeface="Cambria" pitchFamily="18" charset="0"/>
              </a:rPr>
              <a:t>are presented in leading country credit </a:t>
            </a:r>
            <a:r>
              <a:rPr lang="en-US" sz="2800" dirty="0" smtClean="0">
                <a:latin typeface="Cambria" pitchFamily="18" charset="0"/>
              </a:rPr>
              <a:t>ratings like:</a:t>
            </a:r>
            <a:r>
              <a:rPr lang="en-US" sz="2600" b="1" dirty="0" smtClean="0">
                <a:latin typeface="Cambria" pitchFamily="18" charset="0"/>
                <a:cs typeface="Calibri" pitchFamily="34" charset="0"/>
              </a:rPr>
              <a:t> Doing </a:t>
            </a:r>
            <a:r>
              <a:rPr lang="en-US" sz="2600" b="1" dirty="0">
                <a:latin typeface="Cambria" pitchFamily="18" charset="0"/>
                <a:cs typeface="Calibri" pitchFamily="34" charset="0"/>
              </a:rPr>
              <a:t>Business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, </a:t>
            </a:r>
            <a:r>
              <a:rPr lang="en-US" sz="2600" b="1" dirty="0">
                <a:latin typeface="Cambria" pitchFamily="18" charset="0"/>
                <a:cs typeface="Calibri" pitchFamily="34" charset="0"/>
              </a:rPr>
              <a:t>Moody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’</a:t>
            </a:r>
            <a:r>
              <a:rPr lang="en-US" sz="2600" b="1" dirty="0">
                <a:latin typeface="Cambria" pitchFamily="18" charset="0"/>
                <a:cs typeface="Calibri" pitchFamily="34" charset="0"/>
              </a:rPr>
              <a:t>s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, </a:t>
            </a:r>
            <a:r>
              <a:rPr lang="en-US" sz="2600" b="1" dirty="0">
                <a:latin typeface="Cambria" pitchFamily="18" charset="0"/>
                <a:cs typeface="Calibri" pitchFamily="34" charset="0"/>
              </a:rPr>
              <a:t>Fitch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, </a:t>
            </a:r>
            <a:r>
              <a:rPr lang="en-US" sz="2600" b="1" dirty="0" err="1">
                <a:latin typeface="Cambria" pitchFamily="18" charset="0"/>
                <a:cs typeface="Calibri" pitchFamily="34" charset="0"/>
              </a:rPr>
              <a:t>Standart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&amp;</a:t>
            </a:r>
            <a:r>
              <a:rPr lang="en-US" sz="2600" b="1" dirty="0">
                <a:latin typeface="Cambria" pitchFamily="18" charset="0"/>
                <a:cs typeface="Calibri" pitchFamily="34" charset="0"/>
              </a:rPr>
              <a:t>Poor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’</a:t>
            </a:r>
            <a:r>
              <a:rPr lang="en-US" sz="2600" b="1" dirty="0">
                <a:latin typeface="Cambria" pitchFamily="18" charset="0"/>
                <a:cs typeface="Calibri" pitchFamily="34" charset="0"/>
              </a:rPr>
              <a:t>s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, </a:t>
            </a:r>
            <a:r>
              <a:rPr lang="ru-RU" sz="2600" b="1" dirty="0" err="1">
                <a:latin typeface="Cambria" pitchFamily="18" charset="0"/>
                <a:cs typeface="Calibri" pitchFamily="34" charset="0"/>
              </a:rPr>
              <a:t>Transparency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 </a:t>
            </a:r>
            <a:r>
              <a:rPr lang="ru-RU" sz="2600" b="1" dirty="0" err="1">
                <a:latin typeface="Cambria" pitchFamily="18" charset="0"/>
                <a:cs typeface="Calibri" pitchFamily="34" charset="0"/>
              </a:rPr>
              <a:t>International</a:t>
            </a:r>
            <a:r>
              <a:rPr lang="ru-RU" sz="2600" b="1" dirty="0">
                <a:latin typeface="Cambria" pitchFamily="18" charset="0"/>
                <a:cs typeface="Calibri" pitchFamily="34" charset="0"/>
              </a:rPr>
              <a:t>. </a:t>
            </a:r>
            <a:r>
              <a:rPr lang="en-US" sz="2600" dirty="0" smtClean="0">
                <a:latin typeface="Cambria" pitchFamily="18" charset="0"/>
                <a:cs typeface="Calibri" pitchFamily="34" charset="0"/>
              </a:rPr>
              <a:t>All these ratings of specialized organizations are very important to understand the whole countries investment attractiveness.</a:t>
            </a:r>
          </a:p>
          <a:p>
            <a:pPr marL="0" indent="0">
              <a:buNone/>
            </a:pPr>
            <a:r>
              <a:rPr lang="en-US" sz="2600" b="1" dirty="0" smtClean="0">
                <a:latin typeface="Cambria" pitchFamily="18" charset="0"/>
                <a:cs typeface="Calibri" pitchFamily="34" charset="0"/>
              </a:rPr>
              <a:t>   	</a:t>
            </a:r>
            <a:r>
              <a:rPr lang="en-US" sz="2600" dirty="0" smtClean="0">
                <a:latin typeface="Cambria" pitchFamily="18" charset="0"/>
                <a:cs typeface="Calibri" pitchFamily="34" charset="0"/>
              </a:rPr>
              <a:t>Due to </a:t>
            </a:r>
            <a:r>
              <a:rPr lang="en-US" sz="2600" dirty="0">
                <a:latin typeface="Cambria" pitchFamily="18" charset="0"/>
                <a:cs typeface="Calibri" pitchFamily="34" charset="0"/>
              </a:rPr>
              <a:t>the </a:t>
            </a:r>
            <a:r>
              <a:rPr lang="en-US" sz="2600" dirty="0" smtClean="0">
                <a:latin typeface="Cambria" pitchFamily="18" charset="0"/>
                <a:cs typeface="Calibri" pitchFamily="34" charset="0"/>
              </a:rPr>
              <a:t>analysis </a:t>
            </a:r>
            <a:r>
              <a:rPr lang="en-US" sz="2600" dirty="0">
                <a:latin typeface="Cambria" pitchFamily="18" charset="0"/>
                <a:cs typeface="Calibri" pitchFamily="34" charset="0"/>
              </a:rPr>
              <a:t>of countries' </a:t>
            </a:r>
            <a:r>
              <a:rPr lang="en-US" sz="2600" dirty="0" smtClean="0">
                <a:latin typeface="Cambria" pitchFamily="18" charset="0"/>
                <a:cs typeface="Calibri" pitchFamily="34" charset="0"/>
              </a:rPr>
              <a:t>positions in these ratings they took their places </a:t>
            </a:r>
            <a:r>
              <a:rPr lang="en-US" sz="2600" b="1" dirty="0" smtClean="0">
                <a:latin typeface="Cambria" pitchFamily="18" charset="0"/>
                <a:cs typeface="Calibri" pitchFamily="34" charset="0"/>
              </a:rPr>
              <a:t>as follows:</a:t>
            </a:r>
            <a:endParaRPr lang="ru-RU" sz="2600" b="1" dirty="0">
              <a:latin typeface="Cambria" pitchFamily="18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Investment credit ratings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98701"/>
              </p:ext>
            </p:extLst>
          </p:nvPr>
        </p:nvGraphicFramePr>
        <p:xfrm>
          <a:off x="7876903" y="1503437"/>
          <a:ext cx="3374571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571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1.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Kazakhstan</a:t>
                      </a:r>
                      <a:endParaRPr lang="ru-RU" sz="2800" i="1" baseline="0" dirty="0" smtClean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2.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Georgia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3.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Azerbaijan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4.</a:t>
                      </a:r>
                      <a:r>
                        <a:rPr lang="ru-RU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Armenia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5.</a:t>
                      </a:r>
                      <a:r>
                        <a:rPr lang="ru-RU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Kyrgyzstan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6.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Uzbekistan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7.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Tajikistan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8.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Turkmenistan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8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32058" y="1399900"/>
            <a:ext cx="6118273" cy="4295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Macroeconomic indicators </a:t>
            </a:r>
            <a:r>
              <a:rPr lang="en-US" dirty="0">
                <a:latin typeface="Cambria" pitchFamily="18" charset="0"/>
              </a:rPr>
              <a:t>of Central Asian and South Caucasian countries </a:t>
            </a:r>
            <a:r>
              <a:rPr lang="en-US" dirty="0" smtClean="0">
                <a:latin typeface="Cambria" pitchFamily="18" charset="0"/>
              </a:rPr>
              <a:t>are really important for investors to understand total socio-economic </a:t>
            </a:r>
            <a:r>
              <a:rPr lang="en-US" dirty="0">
                <a:latin typeface="Cambria" pitchFamily="18" charset="0"/>
              </a:rPr>
              <a:t>situation, assessment of market capacity, prospects for business development in general and in certain sectors</a:t>
            </a:r>
            <a:r>
              <a:rPr lang="ru-RU" dirty="0" smtClean="0">
                <a:latin typeface="Cambria" pitchFamily="18" charset="0"/>
              </a:rPr>
              <a:t>. </a:t>
            </a: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Due to the analysis of current macroeconomic statistics </a:t>
            </a:r>
            <a:r>
              <a:rPr lang="en-US" b="1" dirty="0" smtClean="0">
                <a:latin typeface="Cambria" pitchFamily="18" charset="0"/>
              </a:rPr>
              <a:t>the rating is: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Macroeconomic indicators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35825"/>
              </p:ext>
            </p:extLst>
          </p:nvPr>
        </p:nvGraphicFramePr>
        <p:xfrm>
          <a:off x="8001726" y="1580608"/>
          <a:ext cx="3373200" cy="414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200"/>
              </a:tblGrid>
              <a:tr h="518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1.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Kazakhstan</a:t>
                      </a:r>
                      <a:endParaRPr lang="ru-RU" sz="2800" i="1" baseline="0" dirty="0" smtClean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2.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Uzbekistan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3.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Azerbaijan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4.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Turkmenistan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5.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Georgia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6.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Armenia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7.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Kyrgyzstan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8.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Tajikistan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8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80605" y="1321522"/>
            <a:ext cx="5956663" cy="5092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The remoteness </a:t>
            </a:r>
            <a:r>
              <a:rPr lang="en-US" dirty="0">
                <a:latin typeface="Cambria" pitchFamily="18" charset="0"/>
              </a:rPr>
              <a:t>from world </a:t>
            </a:r>
            <a:r>
              <a:rPr lang="en-US" dirty="0" smtClean="0">
                <a:latin typeface="Cambria" pitchFamily="18" charset="0"/>
              </a:rPr>
              <a:t>markets and transport </a:t>
            </a:r>
            <a:r>
              <a:rPr lang="en-US" dirty="0">
                <a:latin typeface="Cambria" pitchFamily="18" charset="0"/>
              </a:rPr>
              <a:t>infrastructure </a:t>
            </a:r>
            <a:r>
              <a:rPr lang="en-US" dirty="0" smtClean="0">
                <a:latin typeface="Cambria" pitchFamily="18" charset="0"/>
              </a:rPr>
              <a:t>development are  important </a:t>
            </a:r>
            <a:r>
              <a:rPr lang="en-US" b="1" dirty="0" smtClean="0">
                <a:latin typeface="Cambria" pitchFamily="18" charset="0"/>
              </a:rPr>
              <a:t>indicators of investment attractiveness </a:t>
            </a:r>
            <a:r>
              <a:rPr lang="en-US" dirty="0" smtClean="0">
                <a:latin typeface="Cambria" pitchFamily="18" charset="0"/>
              </a:rPr>
              <a:t>of any state.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For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Central Asian and South Caucasian countries </a:t>
            </a:r>
            <a:r>
              <a:rPr lang="en-US" dirty="0" smtClean="0">
                <a:latin typeface="Cambria" pitchFamily="18" charset="0"/>
              </a:rPr>
              <a:t>this fact is even more important, due to the fact that only Georgia has access to the world ocean.</a:t>
            </a:r>
            <a:r>
              <a:rPr lang="ru-RU" dirty="0" smtClean="0">
                <a:latin typeface="Cambria" pitchFamily="18" charset="0"/>
              </a:rPr>
              <a:t> </a:t>
            </a: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The rating of transport accessibility is illustrated </a:t>
            </a:r>
            <a:r>
              <a:rPr lang="en-US" b="1" dirty="0" smtClean="0">
                <a:latin typeface="Cambria" pitchFamily="18" charset="0"/>
              </a:rPr>
              <a:t>in this table</a:t>
            </a:r>
            <a:r>
              <a:rPr lang="ru-RU" b="1" dirty="0" smtClean="0">
                <a:latin typeface="Cambria" pitchFamily="18" charset="0"/>
              </a:rPr>
              <a:t>:</a:t>
            </a:r>
            <a:endParaRPr lang="ru-RU" b="1" dirty="0"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Transport accessibility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32486"/>
              </p:ext>
            </p:extLst>
          </p:nvPr>
        </p:nvGraphicFramePr>
        <p:xfrm>
          <a:off x="8001726" y="1580608"/>
          <a:ext cx="3373200" cy="414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200"/>
              </a:tblGrid>
              <a:tr h="518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1.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Kazakhstan</a:t>
                      </a:r>
                      <a:endParaRPr lang="ru-RU" sz="2800" i="1" baseline="0" dirty="0" smtClean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2.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Georgia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3.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Azerbaijan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4.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Turkmenistan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5.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Kyrgyzstan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6.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Uzbekistan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7.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Tajikistan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8.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Armenia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0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4310" y="1528356"/>
            <a:ext cx="5778639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 pitchFamily="18" charset="0"/>
              </a:rPr>
              <a:t>The Availability </a:t>
            </a:r>
            <a:r>
              <a:rPr lang="fr-FR" dirty="0">
                <a:latin typeface="Cambria" pitchFamily="18" charset="0"/>
              </a:rPr>
              <a:t>of government-approved </a:t>
            </a:r>
            <a:r>
              <a:rPr lang="fr-FR" dirty="0" smtClean="0">
                <a:latin typeface="Cambria" pitchFamily="18" charset="0"/>
              </a:rPr>
              <a:t>development programs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strategies of economic growth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>
                <a:latin typeface="Cambria" pitchFamily="18" charset="0"/>
              </a:rPr>
              <a:t>degree of their </a:t>
            </a:r>
            <a:r>
              <a:rPr lang="en-US" dirty="0" smtClean="0">
                <a:latin typeface="Cambria" pitchFamily="18" charset="0"/>
              </a:rPr>
              <a:t>elaboration and </a:t>
            </a:r>
            <a:r>
              <a:rPr lang="en-US" dirty="0">
                <a:latin typeface="Cambria" pitchFamily="18" charset="0"/>
              </a:rPr>
              <a:t>the adequacy of the real situation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are really important to understand the problem and prospects of region countries economy. That is why we analyzed </a:t>
            </a:r>
            <a:r>
              <a:rPr lang="en-US" b="1" dirty="0" smtClean="0">
                <a:latin typeface="Cambria" pitchFamily="18" charset="0"/>
              </a:rPr>
              <a:t>current official strategies and program documents</a:t>
            </a:r>
            <a:r>
              <a:rPr lang="en-US" dirty="0" smtClean="0">
                <a:latin typeface="Cambria" pitchFamily="18" charset="0"/>
              </a:rPr>
              <a:t> in our research.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Economic development and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reformation programs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4659"/>
              </p:ext>
            </p:extLst>
          </p:nvPr>
        </p:nvGraphicFramePr>
        <p:xfrm>
          <a:off x="8001726" y="1580608"/>
          <a:ext cx="3373200" cy="45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200"/>
              </a:tblGrid>
              <a:tr h="518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1.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Kazakhstan</a:t>
                      </a:r>
                      <a:endParaRPr lang="ru-RU" sz="2800" i="1" baseline="0" dirty="0" smtClean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2.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Uzbekistan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3.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Azerbaijan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4.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Georgia</a:t>
                      </a:r>
                      <a:endParaRPr lang="ru-RU" sz="2800" i="1" dirty="0" smtClean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5.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Kyrgyzstan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6.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Tajikistan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7.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Armenia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8.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Turkmenistan</a:t>
                      </a:r>
                      <a:endParaRPr lang="ru-RU" sz="2800" i="1" dirty="0" smtClean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  <a:p>
                      <a:pPr algn="just"/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4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6024"/>
            <a:ext cx="2232126" cy="10195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4310" y="1371600"/>
            <a:ext cx="5778639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One of the most important factors of investment attractiveness is an assessment of </a:t>
            </a:r>
            <a:r>
              <a:rPr lang="en-US" b="1" dirty="0" smtClean="0">
                <a:latin typeface="Cambria" pitchFamily="18" charset="0"/>
              </a:rPr>
              <a:t>political risks</a:t>
            </a:r>
            <a:r>
              <a:rPr lang="en-US" dirty="0" smtClean="0">
                <a:latin typeface="Cambria" pitchFamily="18" charset="0"/>
              </a:rPr>
              <a:t>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This is really important for countries with </a:t>
            </a:r>
            <a:r>
              <a:rPr lang="en-US" dirty="0">
                <a:latin typeface="Cambria" pitchFamily="18" charset="0"/>
              </a:rPr>
              <a:t>u</a:t>
            </a:r>
            <a:r>
              <a:rPr lang="fr-FR" dirty="0" smtClean="0">
                <a:latin typeface="Cambria" pitchFamily="18" charset="0"/>
              </a:rPr>
              <a:t>nstable </a:t>
            </a:r>
            <a:r>
              <a:rPr lang="fr-FR" dirty="0">
                <a:latin typeface="Cambria" pitchFamily="18" charset="0"/>
              </a:rPr>
              <a:t>political institutions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en-US" dirty="0" smtClean="0">
                <a:latin typeface="Cambria" pitchFamily="18" charset="0"/>
              </a:rPr>
              <a:t>We analyzed the political situation in region countries and evaluated </a:t>
            </a:r>
            <a:r>
              <a:rPr lang="en-US" b="1" dirty="0" smtClean="0">
                <a:latin typeface="Cambria" pitchFamily="18" charset="0"/>
              </a:rPr>
              <a:t>the political </a:t>
            </a:r>
            <a:r>
              <a:rPr lang="en-US" b="1" dirty="0">
                <a:latin typeface="Cambria" pitchFamily="18" charset="0"/>
              </a:rPr>
              <a:t>stability and predictability of political </a:t>
            </a:r>
            <a:r>
              <a:rPr lang="en-US" b="1" dirty="0" smtClean="0">
                <a:latin typeface="Cambria" pitchFamily="18" charset="0"/>
              </a:rPr>
              <a:t>processes</a:t>
            </a:r>
            <a:r>
              <a:rPr lang="en-US" dirty="0" smtClean="0">
                <a:latin typeface="Cambria" pitchFamily="18" charset="0"/>
              </a:rPr>
              <a:t>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9173" y="459982"/>
            <a:ext cx="10375594" cy="73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Political stability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597504"/>
              </p:ext>
            </p:extLst>
          </p:nvPr>
        </p:nvGraphicFramePr>
        <p:xfrm>
          <a:off x="8001726" y="1580608"/>
          <a:ext cx="3373200" cy="414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200"/>
              </a:tblGrid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1.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Uzbekistan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2.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Azerbaijan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3.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Turkmenistan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4.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Kazakhstan</a:t>
                      </a:r>
                      <a:endParaRPr lang="ru-RU" sz="2800" i="1" baseline="0" dirty="0" smtClean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5.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Georgia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6. </a:t>
                      </a:r>
                      <a:r>
                        <a:rPr lang="fr-FR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Tajikistan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7.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Armenia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8. </a:t>
                      </a:r>
                      <a:r>
                        <a:rPr lang="fr-FR" sz="2800" i="1" baseline="0" dirty="0" smtClean="0">
                          <a:solidFill>
                            <a:srgbClr val="002346"/>
                          </a:solidFill>
                          <a:latin typeface="Cambria" pitchFamily="18" charset="0"/>
                        </a:rPr>
                        <a:t>Kyrgyzstan</a:t>
                      </a:r>
                      <a:endParaRPr lang="ru-RU" sz="2800" i="1" dirty="0">
                        <a:solidFill>
                          <a:srgbClr val="002346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6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1524</TotalTime>
  <Words>1422</Words>
  <Application>Microsoft Office PowerPoint</Application>
  <PresentationFormat>Широкоэкранный</PresentationFormat>
  <Paragraphs>173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Century</vt:lpstr>
      <vt:lpstr>Corbel</vt:lpstr>
      <vt:lpstr>Параллакс</vt:lpstr>
      <vt:lpstr>Investment appeal map of  Central Asian  and South Caucasian countries</vt:lpstr>
      <vt:lpstr>Development results of Central Asian  and South Caucasian countries  economy for 25 years</vt:lpstr>
      <vt:lpstr>Development results of Central Asian  and South Caucasian countries  economy for 25 years</vt:lpstr>
      <vt:lpstr>Purpose of the study</vt:lpstr>
      <vt:lpstr>Investment credit ratings </vt:lpstr>
      <vt:lpstr>Macroeconomic indicators</vt:lpstr>
      <vt:lpstr>Transport accessibility</vt:lpstr>
      <vt:lpstr>Economic development and  reformation programs</vt:lpstr>
      <vt:lpstr>Political stability</vt:lpstr>
      <vt:lpstr>Final rating</vt:lpstr>
      <vt:lpstr>Characteristics: Kazakhstan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Rating of Central Asian countries</vt:lpstr>
      <vt:lpstr>Rating of South Caucasian countries</vt:lpstr>
      <vt:lpstr>Cooperation with EAEU</vt:lpstr>
      <vt:lpstr>Cooperation with EAEU</vt:lpstr>
      <vt:lpstr>Cooperation with EAEU</vt:lpstr>
      <vt:lpstr>Cooperation of Central Asian and  South Caucasian countries with EAEU</vt:lpstr>
      <vt:lpstr>Cooperation of Central Asian  and South Caucasian countries  with EAEU (by country)</vt:lpstr>
      <vt:lpstr>Cooperation of Central Asian  and South Caucasian countries  with EAEU (by country)</vt:lpstr>
      <vt:lpstr>Cooperation of Central Asian  and South Caucasian countries  with EAEU (not in EAEU)</vt:lpstr>
      <vt:lpstr>Cooperation of Central Asian  and South Caucasian countries  with EAEU (not in EAEU)</vt:lpstr>
      <vt:lpstr>Research Methodology</vt:lpstr>
      <vt:lpstr>About us</vt:lpstr>
      <vt:lpstr>About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</dc:title>
  <dc:creator>stas pritchin</dc:creator>
  <cp:lastModifiedBy>stas pritchin</cp:lastModifiedBy>
  <cp:revision>105</cp:revision>
  <dcterms:created xsi:type="dcterms:W3CDTF">2017-02-23T14:40:44Z</dcterms:created>
  <dcterms:modified xsi:type="dcterms:W3CDTF">2017-03-22T07:25:25Z</dcterms:modified>
</cp:coreProperties>
</file>